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 id="2147483675" r:id="rId2"/>
  </p:sldMasterIdLst>
  <p:notesMasterIdLst>
    <p:notesMasterId r:id="rId54"/>
  </p:notesMasterIdLst>
  <p:sldIdLst>
    <p:sldId id="256" r:id="rId3"/>
    <p:sldId id="305" r:id="rId4"/>
    <p:sldId id="341" r:id="rId5"/>
    <p:sldId id="306" r:id="rId6"/>
    <p:sldId id="343" r:id="rId7"/>
    <p:sldId id="363" r:id="rId8"/>
    <p:sldId id="342" r:id="rId9"/>
    <p:sldId id="333" r:id="rId10"/>
    <p:sldId id="284" r:id="rId11"/>
    <p:sldId id="348" r:id="rId12"/>
    <p:sldId id="351" r:id="rId13"/>
    <p:sldId id="353" r:id="rId14"/>
    <p:sldId id="325" r:id="rId15"/>
    <p:sldId id="326" r:id="rId16"/>
    <p:sldId id="329" r:id="rId17"/>
    <p:sldId id="349" r:id="rId18"/>
    <p:sldId id="327" r:id="rId19"/>
    <p:sldId id="350" r:id="rId20"/>
    <p:sldId id="354" r:id="rId21"/>
    <p:sldId id="362" r:id="rId22"/>
    <p:sldId id="336" r:id="rId23"/>
    <p:sldId id="307" r:id="rId24"/>
    <p:sldId id="344" r:id="rId25"/>
    <p:sldId id="355" r:id="rId26"/>
    <p:sldId id="281" r:id="rId27"/>
    <p:sldId id="328" r:id="rId28"/>
    <p:sldId id="357" r:id="rId29"/>
    <p:sldId id="337" r:id="rId30"/>
    <p:sldId id="330" r:id="rId31"/>
    <p:sldId id="346" r:id="rId32"/>
    <p:sldId id="299" r:id="rId33"/>
    <p:sldId id="331" r:id="rId34"/>
    <p:sldId id="332" r:id="rId35"/>
    <p:sldId id="339" r:id="rId36"/>
    <p:sldId id="308" r:id="rId37"/>
    <p:sldId id="347" r:id="rId38"/>
    <p:sldId id="364" r:id="rId39"/>
    <p:sldId id="302" r:id="rId40"/>
    <p:sldId id="360" r:id="rId41"/>
    <p:sldId id="361" r:id="rId42"/>
    <p:sldId id="340" r:id="rId43"/>
    <p:sldId id="293" r:id="rId44"/>
    <p:sldId id="345" r:id="rId45"/>
    <p:sldId id="295" r:id="rId46"/>
    <p:sldId id="358" r:id="rId47"/>
    <p:sldId id="359" r:id="rId48"/>
    <p:sldId id="338" r:id="rId49"/>
    <p:sldId id="309" r:id="rId50"/>
    <p:sldId id="310" r:id="rId51"/>
    <p:sldId id="311" r:id="rId52"/>
    <p:sldId id="335" r:id="rId53"/>
  </p:sldIdLst>
  <p:sldSz cx="9144000" cy="5143500" type="screen16x9"/>
  <p:notesSz cx="6858000" cy="9144000"/>
  <p:embeddedFontLst>
    <p:embeddedFont>
      <p:font typeface="DM Sans" panose="020B0604020202020204" charset="0"/>
      <p:regular r:id="rId55"/>
      <p:bold r:id="rId56"/>
      <p:italic r:id="rId57"/>
      <p:boldItalic r:id="rId58"/>
    </p:embeddedFont>
    <p:embeddedFont>
      <p:font typeface="Century Gothic" panose="020B0502020202020204" pitchFamily="34" charset="0"/>
      <p:regular r:id="rId59"/>
      <p:bold r:id="rId60"/>
      <p:italic r:id="rId61"/>
      <p:boldItalic r:id="rId62"/>
    </p:embeddedFont>
    <p:embeddedFont>
      <p:font typeface="Passion One" panose="020B0604020202020204" charset="0"/>
      <p:regular r:id="rId63"/>
      <p:bold r:id="rId64"/>
    </p:embeddedFont>
    <p:embeddedFont>
      <p:font typeface="Segoe UI" panose="020B0502040204020203" pitchFamily="34" charset="0"/>
      <p:regular r:id="rId65"/>
      <p:bold r:id="rId66"/>
      <p:italic r:id="rId67"/>
      <p:boldItalic r:id="rId68"/>
    </p:embeddedFont>
    <p:embeddedFont>
      <p:font typeface="Calibri" panose="020F0502020204030204" pitchFamily="34" charset="0"/>
      <p:regular r:id="rId69"/>
      <p:bold r:id="rId70"/>
      <p:italic r:id="rId71"/>
      <p:boldItalic r:id="rId72"/>
    </p:embeddedFont>
    <p:embeddedFont>
      <p:font typeface="Permanent Marker" panose="020B0604020202020204" charset="0"/>
      <p:regular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80" userDrawn="1">
          <p15:clr>
            <a:srgbClr val="9AA0A6"/>
          </p15:clr>
        </p15:guide>
        <p15:guide id="2" orient="horz" pos="16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D0669B8-32CC-441E-89A7-9E5CF2E6D9DC}">
  <a:tblStyle styleId="{BD0669B8-32CC-441E-89A7-9E5CF2E6D9D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77" autoAdjust="0"/>
    <p:restoredTop sz="82486" autoAdjust="0"/>
  </p:normalViewPr>
  <p:slideViewPr>
    <p:cSldViewPr snapToGrid="0">
      <p:cViewPr>
        <p:scale>
          <a:sx n="33" d="100"/>
          <a:sy n="33" d="100"/>
        </p:scale>
        <p:origin x="2866" y="1042"/>
      </p:cViewPr>
      <p:guideLst>
        <p:guide pos="2880"/>
        <p:guide orient="horz" pos="162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9.fntdata"/><Relationship Id="rId68" Type="http://schemas.openxmlformats.org/officeDocument/2006/relationships/font" Target="fonts/font14.fntdata"/><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4.fntdata"/><Relationship Id="rId66" Type="http://schemas.openxmlformats.org/officeDocument/2006/relationships/font" Target="fonts/font12.fntdata"/><Relationship Id="rId74"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font" Target="fonts/font7.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font" Target="fonts/font15.fntdata"/><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8.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font" Target="fonts/font16.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3.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font" Target="fonts/font19.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font" Target="fonts/font1.fntdata"/><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font" Target="fonts/font17.fntdata"/><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extLst>
      <p:ext uri="{BB962C8B-B14F-4D97-AF65-F5344CB8AC3E}">
        <p14:creationId xmlns:p14="http://schemas.microsoft.com/office/powerpoint/2010/main" val="187461538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entury Gothic" panose="020B0502020202020204" pitchFamily="34" charset="0"/>
        <a:ea typeface="Century Gothic" panose="020B0502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38568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6d590075ef_0_258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6d590075ef_0_258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b="1"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Activities:</a:t>
            </a:r>
            <a:endParaRPr lang="en-US" sz="1100" b="0"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endParaRPr>
          </a:p>
          <a:p>
            <a:pPr marL="457200" indent="-298450">
              <a:buFont typeface="Wingdings" panose="05000000000000000000" pitchFamily="2" charset="2"/>
              <a:buChar char="v"/>
            </a:pPr>
            <a:r>
              <a:rPr lang="en-US" sz="1100" b="0"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Take a boat ride on </a:t>
            </a:r>
            <a:r>
              <a:rPr lang="en-US" sz="1100" b="0" i="0" u="none" strike="noStrike" cap="none" dirty="0" err="1" smtClean="0">
                <a:solidFill>
                  <a:srgbClr val="000000"/>
                </a:solidFill>
                <a:effectLst/>
                <a:latin typeface="Century Gothic" panose="020B0502020202020204" pitchFamily="34" charset="0"/>
                <a:ea typeface="Century Gothic" panose="020B0502020202020204" pitchFamily="34" charset="0"/>
                <a:cs typeface="Arial"/>
                <a:sym typeface="Arial"/>
              </a:rPr>
              <a:t>Tonle</a:t>
            </a:r>
            <a:r>
              <a:rPr lang="en-US" sz="1100" b="0"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 Sap Lake.</a:t>
            </a:r>
            <a:r>
              <a:rPr lang="en-US" sz="1100" b="0" i="0" u="none" strike="noStrike" cap="none" baseline="0" dirty="0" smtClean="0">
                <a:solidFill>
                  <a:srgbClr val="000000"/>
                </a:solidFill>
                <a:effectLst/>
                <a:latin typeface="Century Gothic" panose="020B0502020202020204" pitchFamily="34" charset="0"/>
                <a:ea typeface="Century Gothic" panose="020B0502020202020204" pitchFamily="34" charset="0"/>
                <a:cs typeface="Arial"/>
                <a:sym typeface="Arial"/>
              </a:rPr>
              <a:t> It’s the most important lake in Cambodia, supplies fishes to half of the country’s population. There are 04 impressive floating villages: </a:t>
            </a:r>
          </a:p>
          <a:p>
            <a:pPr marL="158750" indent="0">
              <a:buFont typeface="Wingdings" panose="05000000000000000000" pitchFamily="2" charset="2"/>
              <a:buNone/>
            </a:pPr>
            <a:r>
              <a:rPr lang="en-US" sz="1100" b="0" i="0" u="none" strike="noStrike" cap="none" baseline="0" dirty="0" smtClean="0">
                <a:solidFill>
                  <a:srgbClr val="000000"/>
                </a:solidFill>
                <a:effectLst/>
                <a:latin typeface="Century Gothic" panose="020B0502020202020204" pitchFamily="34" charset="0"/>
                <a:ea typeface="Century Gothic" panose="020B0502020202020204" pitchFamily="34" charset="0"/>
                <a:cs typeface="Arial"/>
                <a:sym typeface="Arial"/>
              </a:rPr>
              <a:t>	+, Kampong </a:t>
            </a:r>
            <a:r>
              <a:rPr lang="en-US" sz="1100" b="0" i="0" u="none" strike="noStrike" cap="none" baseline="0" dirty="0" err="1" smtClean="0">
                <a:solidFill>
                  <a:srgbClr val="000000"/>
                </a:solidFill>
                <a:effectLst/>
                <a:latin typeface="Century Gothic" panose="020B0502020202020204" pitchFamily="34" charset="0"/>
                <a:ea typeface="Century Gothic" panose="020B0502020202020204" pitchFamily="34" charset="0"/>
                <a:cs typeface="Arial"/>
                <a:sym typeface="Arial"/>
              </a:rPr>
              <a:t>Pluk</a:t>
            </a:r>
            <a:r>
              <a:rPr lang="en-US" sz="1100" b="0" i="0" u="none" strike="noStrike" cap="none" baseline="0" dirty="0" smtClean="0">
                <a:solidFill>
                  <a:srgbClr val="000000"/>
                </a:solidFill>
                <a:effectLst/>
                <a:latin typeface="Century Gothic" panose="020B0502020202020204" pitchFamily="34" charset="0"/>
                <a:ea typeface="Century Gothic" panose="020B0502020202020204" pitchFamily="34" charset="0"/>
                <a:cs typeface="Arial"/>
                <a:sym typeface="Arial"/>
              </a:rPr>
              <a:t>, 32km from </a:t>
            </a:r>
            <a:r>
              <a:rPr lang="en-US" sz="1100" b="0" i="0" u="none" strike="noStrike" cap="none" baseline="0" dirty="0" err="1" smtClean="0">
                <a:solidFill>
                  <a:srgbClr val="000000"/>
                </a:solidFill>
                <a:effectLst/>
                <a:latin typeface="Century Gothic" panose="020B0502020202020204" pitchFamily="34" charset="0"/>
                <a:ea typeface="Century Gothic" panose="020B0502020202020204" pitchFamily="34" charset="0"/>
                <a:cs typeface="Arial"/>
                <a:sym typeface="Arial"/>
              </a:rPr>
              <a:t>Siem</a:t>
            </a:r>
            <a:r>
              <a:rPr lang="en-US" sz="1100" b="0" i="0" u="none" strike="noStrike" cap="none" baseline="0" dirty="0" smtClean="0">
                <a:solidFill>
                  <a:srgbClr val="000000"/>
                </a:solidFill>
                <a:effectLst/>
                <a:latin typeface="Century Gothic" panose="020B0502020202020204" pitchFamily="34" charset="0"/>
                <a:ea typeface="Century Gothic" panose="020B0502020202020204" pitchFamily="34" charset="0"/>
                <a:cs typeface="Arial"/>
                <a:sym typeface="Arial"/>
              </a:rPr>
              <a:t> Reap city center, authentic, less tourist</a:t>
            </a:r>
          </a:p>
          <a:p>
            <a:pPr marL="158750" marR="0" lvl="0" indent="0" algn="l" defTabSz="914400" rtl="0" eaLnBrk="1" fontAlgn="auto" latinLnBrk="0" hangingPunct="1">
              <a:lnSpc>
                <a:spcPct val="100000"/>
              </a:lnSpc>
              <a:spcBef>
                <a:spcPts val="0"/>
              </a:spcBef>
              <a:spcAft>
                <a:spcPts val="0"/>
              </a:spcAft>
              <a:buClr>
                <a:srgbClr val="000000"/>
              </a:buClr>
              <a:buSzPts val="1100"/>
              <a:buFont typeface="Wingdings" panose="05000000000000000000" pitchFamily="2" charset="2"/>
              <a:buNone/>
              <a:tabLst/>
              <a:defRPr/>
            </a:pPr>
            <a:r>
              <a:rPr lang="en-US" sz="1100" b="0" i="0" u="none" strike="noStrike" cap="none" baseline="0" dirty="0" smtClean="0">
                <a:solidFill>
                  <a:srgbClr val="000000"/>
                </a:solidFill>
                <a:effectLst/>
                <a:latin typeface="Century Gothic" panose="020B0502020202020204" pitchFamily="34" charset="0"/>
                <a:ea typeface="Century Gothic" panose="020B0502020202020204" pitchFamily="34" charset="0"/>
                <a:cs typeface="Arial"/>
                <a:sym typeface="Arial"/>
              </a:rPr>
              <a:t>	+, </a:t>
            </a:r>
            <a:r>
              <a:rPr lang="en-US" sz="1100" b="0" i="0" u="none" strike="noStrike" cap="none" baseline="0" dirty="0" err="1" smtClean="0">
                <a:solidFill>
                  <a:srgbClr val="000000"/>
                </a:solidFill>
                <a:effectLst/>
                <a:latin typeface="Century Gothic" panose="020B0502020202020204" pitchFamily="34" charset="0"/>
                <a:ea typeface="Century Gothic" panose="020B0502020202020204" pitchFamily="34" charset="0"/>
                <a:cs typeface="Arial"/>
                <a:sym typeface="Arial"/>
              </a:rPr>
              <a:t>Kompong</a:t>
            </a:r>
            <a:r>
              <a:rPr lang="en-US" sz="1100" b="0" i="0" u="none" strike="noStrike" cap="none" baseline="0" dirty="0" smtClean="0">
                <a:solidFill>
                  <a:srgbClr val="000000"/>
                </a:solidFill>
                <a:effectLst/>
                <a:latin typeface="Century Gothic" panose="020B0502020202020204" pitchFamily="34" charset="0"/>
                <a:ea typeface="Century Gothic" panose="020B0502020202020204" pitchFamily="34" charset="0"/>
                <a:cs typeface="Arial"/>
                <a:sym typeface="Arial"/>
              </a:rPr>
              <a:t> </a:t>
            </a:r>
            <a:r>
              <a:rPr lang="en-US" sz="1100" b="0" i="0" u="none" strike="noStrike" cap="none" baseline="0" dirty="0" err="1" smtClean="0">
                <a:solidFill>
                  <a:srgbClr val="000000"/>
                </a:solidFill>
                <a:effectLst/>
                <a:latin typeface="Century Gothic" panose="020B0502020202020204" pitchFamily="34" charset="0"/>
                <a:ea typeface="Century Gothic" panose="020B0502020202020204" pitchFamily="34" charset="0"/>
                <a:cs typeface="Arial"/>
                <a:sym typeface="Arial"/>
              </a:rPr>
              <a:t>Khleang</a:t>
            </a:r>
            <a:r>
              <a:rPr lang="en-US" sz="1100" b="0" i="0" u="none" strike="noStrike" cap="none" baseline="0" dirty="0" smtClean="0">
                <a:solidFill>
                  <a:srgbClr val="000000"/>
                </a:solidFill>
                <a:effectLst/>
                <a:latin typeface="Century Gothic" panose="020B0502020202020204" pitchFamily="34" charset="0"/>
                <a:ea typeface="Century Gothic" panose="020B0502020202020204" pitchFamily="34" charset="0"/>
                <a:cs typeface="Arial"/>
                <a:sym typeface="Arial"/>
              </a:rPr>
              <a:t>, 51km from </a:t>
            </a:r>
            <a:r>
              <a:rPr lang="en-US" sz="1100" b="0" i="0" u="none" strike="noStrike" cap="none" baseline="0" dirty="0" err="1" smtClean="0">
                <a:solidFill>
                  <a:srgbClr val="000000"/>
                </a:solidFill>
                <a:effectLst/>
                <a:latin typeface="Century Gothic" panose="020B0502020202020204" pitchFamily="34" charset="0"/>
                <a:ea typeface="Century Gothic" panose="020B0502020202020204" pitchFamily="34" charset="0"/>
                <a:cs typeface="Arial"/>
                <a:sym typeface="Arial"/>
              </a:rPr>
              <a:t>Siem</a:t>
            </a:r>
            <a:r>
              <a:rPr lang="en-US" sz="1100" b="0" i="0" u="none" strike="noStrike" cap="none" baseline="0" dirty="0" smtClean="0">
                <a:solidFill>
                  <a:srgbClr val="000000"/>
                </a:solidFill>
                <a:effectLst/>
                <a:latin typeface="Century Gothic" panose="020B0502020202020204" pitchFamily="34" charset="0"/>
                <a:ea typeface="Century Gothic" panose="020B0502020202020204" pitchFamily="34" charset="0"/>
                <a:cs typeface="Arial"/>
                <a:sym typeface="Arial"/>
              </a:rPr>
              <a:t> Reap city center, authentic, less tourist</a:t>
            </a:r>
          </a:p>
          <a:p>
            <a:pPr marL="158750" marR="0" lvl="0" indent="0" algn="l" defTabSz="914400" rtl="0" eaLnBrk="1" fontAlgn="auto" latinLnBrk="0" hangingPunct="1">
              <a:lnSpc>
                <a:spcPct val="100000"/>
              </a:lnSpc>
              <a:spcBef>
                <a:spcPts val="0"/>
              </a:spcBef>
              <a:spcAft>
                <a:spcPts val="0"/>
              </a:spcAft>
              <a:buClr>
                <a:srgbClr val="000000"/>
              </a:buClr>
              <a:buSzPts val="1100"/>
              <a:buFont typeface="Wingdings" panose="05000000000000000000" pitchFamily="2" charset="2"/>
              <a:buNone/>
              <a:tabLst/>
              <a:defRPr/>
            </a:pPr>
            <a:r>
              <a:rPr lang="en-US" sz="1100" b="0" i="0" u="none" strike="noStrike" cap="none" baseline="0" dirty="0" smtClean="0">
                <a:solidFill>
                  <a:srgbClr val="000000"/>
                </a:solidFill>
                <a:effectLst/>
                <a:latin typeface="Century Gothic" panose="020B0502020202020204" pitchFamily="34" charset="0"/>
                <a:ea typeface="Century Gothic" panose="020B0502020202020204" pitchFamily="34" charset="0"/>
                <a:cs typeface="Arial"/>
                <a:sym typeface="Arial"/>
              </a:rPr>
              <a:t>	+, </a:t>
            </a:r>
            <a:r>
              <a:rPr lang="en-US" sz="1100" b="0" i="0" u="none" strike="noStrike" cap="none" baseline="0" dirty="0" err="1" smtClean="0">
                <a:solidFill>
                  <a:srgbClr val="000000"/>
                </a:solidFill>
                <a:effectLst/>
                <a:latin typeface="Century Gothic" panose="020B0502020202020204" pitchFamily="34" charset="0"/>
                <a:ea typeface="Century Gothic" panose="020B0502020202020204" pitchFamily="34" charset="0"/>
                <a:cs typeface="Arial"/>
                <a:sym typeface="Arial"/>
              </a:rPr>
              <a:t>Mechrey</a:t>
            </a:r>
            <a:r>
              <a:rPr lang="en-US" sz="1100" b="0" i="0" u="none" strike="noStrike" cap="none" baseline="0" dirty="0" smtClean="0">
                <a:solidFill>
                  <a:srgbClr val="000000"/>
                </a:solidFill>
                <a:effectLst/>
                <a:latin typeface="Century Gothic" panose="020B0502020202020204" pitchFamily="34" charset="0"/>
                <a:ea typeface="Century Gothic" panose="020B0502020202020204" pitchFamily="34" charset="0"/>
                <a:cs typeface="Arial"/>
                <a:sym typeface="Arial"/>
              </a:rPr>
              <a:t>, 28km from </a:t>
            </a:r>
            <a:r>
              <a:rPr lang="en-US" sz="1100" b="0" i="0" u="none" strike="noStrike" cap="none" baseline="0" dirty="0" err="1" smtClean="0">
                <a:solidFill>
                  <a:srgbClr val="000000"/>
                </a:solidFill>
                <a:effectLst/>
                <a:latin typeface="Century Gothic" panose="020B0502020202020204" pitchFamily="34" charset="0"/>
                <a:ea typeface="Century Gothic" panose="020B0502020202020204" pitchFamily="34" charset="0"/>
                <a:cs typeface="Arial"/>
                <a:sym typeface="Arial"/>
              </a:rPr>
              <a:t>Siem</a:t>
            </a:r>
            <a:r>
              <a:rPr lang="en-US" sz="1100" b="0" i="0" u="none" strike="noStrike" cap="none" baseline="0" dirty="0" smtClean="0">
                <a:solidFill>
                  <a:srgbClr val="000000"/>
                </a:solidFill>
                <a:effectLst/>
                <a:latin typeface="Century Gothic" panose="020B0502020202020204" pitchFamily="34" charset="0"/>
                <a:ea typeface="Century Gothic" panose="020B0502020202020204" pitchFamily="34" charset="0"/>
                <a:cs typeface="Arial"/>
                <a:sym typeface="Arial"/>
              </a:rPr>
              <a:t> Reap city center, authentic, popular tourist place</a:t>
            </a:r>
          </a:p>
          <a:p>
            <a:pPr marL="158750" marR="0" lvl="0" indent="0" algn="l" defTabSz="914400" rtl="0" eaLnBrk="1" fontAlgn="auto" latinLnBrk="0" hangingPunct="1">
              <a:lnSpc>
                <a:spcPct val="100000"/>
              </a:lnSpc>
              <a:spcBef>
                <a:spcPts val="0"/>
              </a:spcBef>
              <a:spcAft>
                <a:spcPts val="0"/>
              </a:spcAft>
              <a:buClr>
                <a:srgbClr val="000000"/>
              </a:buClr>
              <a:buSzPts val="1100"/>
              <a:buFont typeface="Wingdings" panose="05000000000000000000" pitchFamily="2" charset="2"/>
              <a:buNone/>
              <a:tabLst/>
              <a:defRPr/>
            </a:pPr>
            <a:r>
              <a:rPr lang="en-US" sz="1100" b="0" i="0" u="none" strike="noStrike" cap="none" baseline="0" dirty="0" smtClean="0">
                <a:solidFill>
                  <a:srgbClr val="000000"/>
                </a:solidFill>
                <a:effectLst/>
                <a:latin typeface="Century Gothic" panose="020B0502020202020204" pitchFamily="34" charset="0"/>
                <a:ea typeface="Century Gothic" panose="020B0502020202020204" pitchFamily="34" charset="0"/>
                <a:cs typeface="Arial"/>
                <a:sym typeface="Arial"/>
              </a:rPr>
              <a:t>	+, Chong </a:t>
            </a:r>
            <a:r>
              <a:rPr lang="en-US" sz="1100" b="0" i="0" u="none" strike="noStrike" cap="none" baseline="0" dirty="0" err="1" smtClean="0">
                <a:solidFill>
                  <a:srgbClr val="000000"/>
                </a:solidFill>
                <a:effectLst/>
                <a:latin typeface="Century Gothic" panose="020B0502020202020204" pitchFamily="34" charset="0"/>
                <a:ea typeface="Century Gothic" panose="020B0502020202020204" pitchFamily="34" charset="0"/>
                <a:cs typeface="Arial"/>
                <a:sym typeface="Arial"/>
              </a:rPr>
              <a:t>Kneas</a:t>
            </a:r>
            <a:r>
              <a:rPr lang="en-US" sz="1100" b="0" i="0" u="none" strike="noStrike" cap="none" baseline="0" dirty="0" smtClean="0">
                <a:solidFill>
                  <a:srgbClr val="000000"/>
                </a:solidFill>
                <a:effectLst/>
                <a:latin typeface="Century Gothic" panose="020B0502020202020204" pitchFamily="34" charset="0"/>
                <a:ea typeface="Century Gothic" panose="020B0502020202020204" pitchFamily="34" charset="0"/>
                <a:cs typeface="Arial"/>
                <a:sym typeface="Arial"/>
              </a:rPr>
              <a:t>, 17km from </a:t>
            </a:r>
            <a:r>
              <a:rPr lang="en-US" sz="1100" b="0" i="0" u="none" strike="noStrike" cap="none" baseline="0" dirty="0" err="1" smtClean="0">
                <a:solidFill>
                  <a:srgbClr val="000000"/>
                </a:solidFill>
                <a:effectLst/>
                <a:latin typeface="Century Gothic" panose="020B0502020202020204" pitchFamily="34" charset="0"/>
                <a:ea typeface="Century Gothic" panose="020B0502020202020204" pitchFamily="34" charset="0"/>
                <a:cs typeface="Arial"/>
                <a:sym typeface="Arial"/>
              </a:rPr>
              <a:t>Siem</a:t>
            </a:r>
            <a:r>
              <a:rPr lang="en-US" sz="1100" b="0" i="0" u="none" strike="noStrike" cap="none" baseline="0" dirty="0" smtClean="0">
                <a:solidFill>
                  <a:srgbClr val="000000"/>
                </a:solidFill>
                <a:effectLst/>
                <a:latin typeface="Century Gothic" panose="020B0502020202020204" pitchFamily="34" charset="0"/>
                <a:ea typeface="Century Gothic" panose="020B0502020202020204" pitchFamily="34" charset="0"/>
                <a:cs typeface="Arial"/>
                <a:sym typeface="Arial"/>
              </a:rPr>
              <a:t> Reap city center, popular tourist place</a:t>
            </a:r>
          </a:p>
        </p:txBody>
      </p:sp>
    </p:spTree>
    <p:extLst>
      <p:ext uri="{BB962C8B-B14F-4D97-AF65-F5344CB8AC3E}">
        <p14:creationId xmlns:p14="http://schemas.microsoft.com/office/powerpoint/2010/main" val="1880144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6d590075ef_0_258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6d590075ef_0_258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b="1" i="0" u="none" strike="noStrike" cap="none" dirty="0" smtClean="0">
                <a:solidFill>
                  <a:srgbClr val="000000"/>
                </a:solidFill>
                <a:effectLst/>
                <a:ea typeface="Arial"/>
                <a:sym typeface="Arial"/>
              </a:rPr>
              <a:t>Activities</a:t>
            </a:r>
            <a:r>
              <a:rPr lang="en-US" sz="1100" b="1" i="0" u="none" strike="noStrike" cap="none" dirty="0">
                <a:solidFill>
                  <a:srgbClr val="000000"/>
                </a:solidFill>
                <a:effectLst/>
                <a:ea typeface="Arial"/>
                <a:sym typeface="Arial"/>
              </a:rPr>
              <a:t>: </a:t>
            </a:r>
            <a:endParaRPr lang="en-US" sz="1100" b="0" i="0" u="none" strike="noStrike" cap="none" dirty="0">
              <a:solidFill>
                <a:srgbClr val="000000"/>
              </a:solidFill>
              <a:effectLst/>
              <a:ea typeface="Arial"/>
              <a:sym typeface="Arial"/>
            </a:endParaRPr>
          </a:p>
          <a:p>
            <a:pPr marL="457200" lvl="0" indent="-298450">
              <a:buFont typeface="Wingdings" panose="05000000000000000000" pitchFamily="2" charset="2"/>
              <a:buChar char="v"/>
            </a:pPr>
            <a:r>
              <a:rPr lang="en-US" sz="1100" b="0" i="0" u="none" strike="noStrike" cap="none" dirty="0" smtClean="0">
                <a:solidFill>
                  <a:srgbClr val="000000"/>
                </a:solidFill>
                <a:effectLst/>
                <a:ea typeface="Arial"/>
                <a:sym typeface="Arial"/>
              </a:rPr>
              <a:t>Luxury sunset cruise on </a:t>
            </a:r>
            <a:r>
              <a:rPr lang="en-US" sz="1100" b="0" i="0" u="none" strike="noStrike" cap="none" dirty="0" err="1" smtClean="0">
                <a:solidFill>
                  <a:srgbClr val="000000"/>
                </a:solidFill>
                <a:effectLst/>
                <a:ea typeface="Arial"/>
                <a:sym typeface="Arial"/>
              </a:rPr>
              <a:t>Tonle</a:t>
            </a:r>
            <a:r>
              <a:rPr lang="en-US" sz="1100" b="0" i="0" u="none" strike="noStrike" cap="none" dirty="0" smtClean="0">
                <a:solidFill>
                  <a:srgbClr val="000000"/>
                </a:solidFill>
                <a:effectLst/>
                <a:ea typeface="Arial"/>
                <a:sym typeface="Arial"/>
              </a:rPr>
              <a:t> Sap</a:t>
            </a:r>
            <a:r>
              <a:rPr lang="en-US" sz="1100" b="0" i="0" u="none" strike="noStrike" cap="none" baseline="0" dirty="0" smtClean="0">
                <a:solidFill>
                  <a:srgbClr val="000000"/>
                </a:solidFill>
                <a:effectLst/>
                <a:ea typeface="Arial"/>
                <a:sym typeface="Arial"/>
              </a:rPr>
              <a:t> Lake with </a:t>
            </a:r>
            <a:r>
              <a:rPr lang="en-US" sz="1100" b="0" i="0" u="none" strike="noStrike" cap="none" dirty="0" smtClean="0">
                <a:solidFill>
                  <a:srgbClr val="000000"/>
                </a:solidFill>
                <a:effectLst/>
                <a:ea typeface="Arial"/>
                <a:sym typeface="Arial"/>
              </a:rPr>
              <a:t>cocktail/champagne</a:t>
            </a:r>
            <a:r>
              <a:rPr lang="en-US" sz="1100" b="0" i="0" u="none" strike="noStrike" cap="none" baseline="0" dirty="0" smtClean="0">
                <a:solidFill>
                  <a:srgbClr val="000000"/>
                </a:solidFill>
                <a:effectLst/>
                <a:ea typeface="Arial"/>
                <a:sym typeface="Arial"/>
              </a:rPr>
              <a:t> </a:t>
            </a:r>
            <a:r>
              <a:rPr lang="en-US" sz="1100" b="0" i="0" u="none" strike="noStrike" cap="none" baseline="0" dirty="0">
                <a:solidFill>
                  <a:srgbClr val="000000"/>
                </a:solidFill>
                <a:effectLst/>
                <a:ea typeface="Arial"/>
                <a:sym typeface="Arial"/>
              </a:rPr>
              <a:t>and </a:t>
            </a:r>
            <a:r>
              <a:rPr lang="en-US" sz="1100" b="0" i="0" u="none" strike="noStrike" cap="none" baseline="0" dirty="0" smtClean="0">
                <a:solidFill>
                  <a:srgbClr val="000000"/>
                </a:solidFill>
                <a:effectLst/>
                <a:ea typeface="Arial"/>
                <a:sym typeface="Arial"/>
              </a:rPr>
              <a:t>canapes</a:t>
            </a:r>
            <a:endParaRPr lang="en-US" sz="1100" b="0" i="0" u="none" strike="noStrike" cap="none" dirty="0">
              <a:solidFill>
                <a:srgbClr val="000000"/>
              </a:solidFill>
              <a:effectLst/>
              <a:ea typeface="Arial"/>
              <a:sym typeface="Arial"/>
            </a:endParaRPr>
          </a:p>
        </p:txBody>
      </p:sp>
    </p:spTree>
    <p:extLst>
      <p:ext uri="{BB962C8B-B14F-4D97-AF65-F5344CB8AC3E}">
        <p14:creationId xmlns:p14="http://schemas.microsoft.com/office/powerpoint/2010/main" val="4167202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6d590075ef_0_258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6d590075ef_0_258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b="1"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Activities:</a:t>
            </a:r>
            <a:endParaRPr lang="en-US" sz="1100" b="0"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endParaRPr>
          </a:p>
          <a:p>
            <a:pPr marL="457200" indent="-298450">
              <a:buFont typeface="Wingdings" panose="05000000000000000000" pitchFamily="2" charset="2"/>
              <a:buChar char="v"/>
            </a:pPr>
            <a:r>
              <a:rPr lang="en-US" sz="1100" b="0"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Visit the Khmer villages by bike</a:t>
            </a:r>
          </a:p>
          <a:p>
            <a:pPr marL="158750" indent="0">
              <a:buNone/>
            </a:pPr>
            <a:endParaRPr lang="en-US" sz="1100" b="0" i="0" u="none" strike="noStrike" cap="none" dirty="0">
              <a:solidFill>
                <a:srgbClr val="000000"/>
              </a:solidFill>
              <a:effectLst/>
              <a:ea typeface="Arial"/>
              <a:sym typeface="Arial"/>
            </a:endParaRPr>
          </a:p>
        </p:txBody>
      </p:sp>
    </p:spTree>
    <p:extLst>
      <p:ext uri="{BB962C8B-B14F-4D97-AF65-F5344CB8AC3E}">
        <p14:creationId xmlns:p14="http://schemas.microsoft.com/office/powerpoint/2010/main" val="16628814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6d590075ef_0_258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6d590075ef_0_258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b="1"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Activities:</a:t>
            </a:r>
            <a:endParaRPr lang="en-US" sz="1100" b="0"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endParaRPr>
          </a:p>
          <a:p>
            <a:pPr marL="457200" indent="-298450">
              <a:buFont typeface="Wingdings" panose="05000000000000000000" pitchFamily="2" charset="2"/>
              <a:buChar char="v"/>
            </a:pPr>
            <a:r>
              <a:rPr lang="en-US" sz="1100" b="0"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Meet a Pol Pot survivor to give</a:t>
            </a:r>
            <a:r>
              <a:rPr lang="en-US" sz="1100" b="0" i="0" u="none" strike="noStrike" cap="none" baseline="0" dirty="0" smtClean="0">
                <a:solidFill>
                  <a:srgbClr val="000000"/>
                </a:solidFill>
                <a:effectLst/>
                <a:latin typeface="Century Gothic" panose="020B0502020202020204" pitchFamily="34" charset="0"/>
                <a:ea typeface="Century Gothic" panose="020B0502020202020204" pitchFamily="34" charset="0"/>
                <a:cs typeface="Arial"/>
                <a:sym typeface="Arial"/>
              </a:rPr>
              <a:t> you a glimpse of the cruelty of the Khmer Rouge regime and Cambodia History. </a:t>
            </a:r>
          </a:p>
        </p:txBody>
      </p:sp>
    </p:spTree>
    <p:extLst>
      <p:ext uri="{BB962C8B-B14F-4D97-AF65-F5344CB8AC3E}">
        <p14:creationId xmlns:p14="http://schemas.microsoft.com/office/powerpoint/2010/main" val="39473963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6d590075ef_0_258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6d590075ef_0_258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b="1" i="0" u="none" strike="noStrike" cap="none" dirty="0" smtClean="0">
                <a:solidFill>
                  <a:srgbClr val="000000"/>
                </a:solidFill>
                <a:effectLst/>
                <a:ea typeface="Arial"/>
                <a:sym typeface="Arial"/>
              </a:rPr>
              <a:t>Activities:</a:t>
            </a:r>
            <a:r>
              <a:rPr lang="en-US" sz="1100" b="1" i="0" u="none" strike="noStrike" cap="none" baseline="0" dirty="0" smtClean="0">
                <a:solidFill>
                  <a:srgbClr val="000000"/>
                </a:solidFill>
                <a:effectLst/>
                <a:ea typeface="Arial"/>
                <a:sym typeface="Arial"/>
              </a:rPr>
              <a:t>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Wingdings" panose="05000000000000000000" pitchFamily="2" charset="2"/>
              <a:buChar char="v"/>
              <a:tabLst/>
              <a:defRPr/>
            </a:pPr>
            <a:r>
              <a:rPr lang="en-US" sz="1100" b="0"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Blessing ceremony in monastery</a:t>
            </a:r>
          </a:p>
          <a:p>
            <a:pPr marL="158750" indent="0">
              <a:buNone/>
            </a:pPr>
            <a:endParaRPr lang="en-US" sz="1100" b="0" i="0" u="none" strike="noStrike" cap="none" dirty="0">
              <a:solidFill>
                <a:srgbClr val="000000"/>
              </a:solidFill>
              <a:effectLst/>
              <a:ea typeface="Arial"/>
              <a:sym typeface="Arial"/>
            </a:endParaRPr>
          </a:p>
        </p:txBody>
      </p:sp>
    </p:spTree>
    <p:extLst>
      <p:ext uri="{BB962C8B-B14F-4D97-AF65-F5344CB8AC3E}">
        <p14:creationId xmlns:p14="http://schemas.microsoft.com/office/powerpoint/2010/main" val="24692578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6d590075ef_0_258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6d590075ef_0_258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b="1" i="0" u="none" strike="noStrike" cap="none" dirty="0" smtClean="0">
                <a:solidFill>
                  <a:srgbClr val="000000"/>
                </a:solidFill>
                <a:effectLst/>
                <a:ea typeface="Arial"/>
                <a:sym typeface="Arial"/>
              </a:rPr>
              <a:t>Activities</a:t>
            </a:r>
            <a:r>
              <a:rPr lang="en-US" sz="1100" b="1" i="0" u="none" strike="noStrike" cap="none" dirty="0">
                <a:solidFill>
                  <a:srgbClr val="000000"/>
                </a:solidFill>
                <a:effectLst/>
                <a:ea typeface="Arial"/>
                <a:sym typeface="Arial"/>
              </a:rPr>
              <a:t>: </a:t>
            </a:r>
            <a:endParaRPr lang="en-US" sz="1100" b="0" i="0" u="none" strike="noStrike" cap="none" dirty="0">
              <a:solidFill>
                <a:srgbClr val="000000"/>
              </a:solidFill>
              <a:effectLst/>
              <a:ea typeface="Arial"/>
              <a:sym typeface="Arial"/>
            </a:endParaRPr>
          </a:p>
          <a:p>
            <a:pPr marL="457200" lvl="0" indent="-298450">
              <a:buFont typeface="Wingdings" panose="05000000000000000000" pitchFamily="2" charset="2"/>
              <a:buChar char="v"/>
            </a:pPr>
            <a:r>
              <a:rPr lang="en-US" sz="1100" b="0" i="0" u="none" strike="noStrike" cap="none" dirty="0" smtClean="0">
                <a:solidFill>
                  <a:srgbClr val="000000"/>
                </a:solidFill>
                <a:effectLst/>
                <a:ea typeface="Arial"/>
                <a:sym typeface="Arial"/>
              </a:rPr>
              <a:t>Traditional Khmer </a:t>
            </a:r>
            <a:r>
              <a:rPr lang="en-US" sz="1100" b="0" i="0" u="none" strike="noStrike" cap="none" dirty="0">
                <a:solidFill>
                  <a:srgbClr val="000000"/>
                </a:solidFill>
                <a:effectLst/>
                <a:ea typeface="Arial"/>
                <a:sym typeface="Arial"/>
              </a:rPr>
              <a:t>dance school</a:t>
            </a:r>
            <a:r>
              <a:rPr lang="en-US" sz="1100" b="1" i="0" u="none" strike="noStrike" cap="none" dirty="0">
                <a:solidFill>
                  <a:srgbClr val="000000"/>
                </a:solidFill>
                <a:effectLst/>
                <a:ea typeface="Arial"/>
                <a:sym typeface="Arial"/>
              </a:rPr>
              <a:t>:</a:t>
            </a:r>
            <a:r>
              <a:rPr lang="en-US" sz="1100" b="0" i="0" u="none" strike="noStrike" cap="none" dirty="0">
                <a:solidFill>
                  <a:srgbClr val="000000"/>
                </a:solidFill>
                <a:effectLst/>
                <a:ea typeface="Arial"/>
                <a:sym typeface="Arial"/>
              </a:rPr>
              <a:t> An exciting and memorable </a:t>
            </a:r>
            <a:r>
              <a:rPr lang="en-US" sz="1100" b="0" i="0" u="none" strike="noStrike" cap="none" dirty="0" smtClean="0">
                <a:solidFill>
                  <a:srgbClr val="000000"/>
                </a:solidFill>
                <a:effectLst/>
                <a:ea typeface="Arial"/>
                <a:sym typeface="Arial"/>
              </a:rPr>
              <a:t>90-minutes</a:t>
            </a:r>
            <a:r>
              <a:rPr lang="en-US" sz="1100" b="0" i="0" u="none" strike="noStrike" cap="none" baseline="0" dirty="0" smtClean="0">
                <a:solidFill>
                  <a:srgbClr val="000000"/>
                </a:solidFill>
                <a:effectLst/>
                <a:ea typeface="Arial"/>
                <a:sym typeface="Arial"/>
              </a:rPr>
              <a:t> including giving </a:t>
            </a:r>
            <a:r>
              <a:rPr lang="en-US" sz="1100" b="0"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opportunities to interact with the trainers and the children to learn how they preserve the traditional performance arts and watch a performance by the children</a:t>
            </a:r>
            <a:endParaRPr lang="en-US" sz="1100" b="0" i="0" u="none" strike="noStrike" cap="none" dirty="0" smtClean="0">
              <a:solidFill>
                <a:srgbClr val="000000"/>
              </a:solidFill>
              <a:effectLst/>
              <a:ea typeface="Arial"/>
              <a:sym typeface="Arial"/>
            </a:endParaRPr>
          </a:p>
          <a:p>
            <a:pPr marL="158750" lvl="0" indent="0">
              <a:buNone/>
            </a:pPr>
            <a:endParaRPr lang="en-US" sz="1100" b="0" i="0" u="none" strike="noStrike" cap="none" dirty="0">
              <a:solidFill>
                <a:srgbClr val="000000"/>
              </a:solidFill>
              <a:effectLst/>
              <a:ea typeface="Arial"/>
              <a:sym typeface="Arial"/>
            </a:endParaRPr>
          </a:p>
        </p:txBody>
      </p:sp>
    </p:spTree>
    <p:extLst>
      <p:ext uri="{BB962C8B-B14F-4D97-AF65-F5344CB8AC3E}">
        <p14:creationId xmlns:p14="http://schemas.microsoft.com/office/powerpoint/2010/main" val="23650568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6d590075ef_0_258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6d590075ef_0_258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smtClean="0"/>
              <a:t>Activities:</a:t>
            </a:r>
            <a:r>
              <a:rPr lang="en-US" b="1" baseline="0" dirty="0" smtClean="0"/>
              <a:t>  </a:t>
            </a:r>
            <a:endParaRPr lang="en-US" b="1" baseline="0" dirty="0"/>
          </a:p>
          <a:p>
            <a:pPr marL="171450" marR="0" lvl="0" indent="-171450" algn="l" defTabSz="914400" rtl="0" eaLnBrk="1" fontAlgn="auto" latinLnBrk="0" hangingPunct="1">
              <a:lnSpc>
                <a:spcPct val="100000"/>
              </a:lnSpc>
              <a:spcBef>
                <a:spcPts val="0"/>
              </a:spcBef>
              <a:spcAft>
                <a:spcPts val="0"/>
              </a:spcAft>
              <a:buClr>
                <a:srgbClr val="000000"/>
              </a:buClr>
              <a:buSzPts val="1100"/>
              <a:buFont typeface="Wingdings" panose="05000000000000000000" pitchFamily="2" charset="2"/>
              <a:buChar char="v"/>
              <a:tabLst/>
              <a:defRPr/>
            </a:pPr>
            <a:r>
              <a:rPr lang="en-US" sz="1100" b="0"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Visit a Khmer Art Gallery and meet</a:t>
            </a:r>
            <a:r>
              <a:rPr lang="en-US" sz="1100" b="0" i="0" u="none" strike="noStrike" cap="none" baseline="0" dirty="0" smtClean="0">
                <a:solidFill>
                  <a:srgbClr val="000000"/>
                </a:solidFill>
                <a:effectLst/>
                <a:latin typeface="Century Gothic" panose="020B0502020202020204" pitchFamily="34" charset="0"/>
                <a:ea typeface="Century Gothic" panose="020B0502020202020204" pitchFamily="34" charset="0"/>
                <a:cs typeface="Arial"/>
                <a:sym typeface="Arial"/>
              </a:rPr>
              <a:t> a </a:t>
            </a:r>
            <a:r>
              <a:rPr lang="en-US" sz="1100" b="0" dirty="0" smtClean="0">
                <a:solidFill>
                  <a:schemeClr val="bg1"/>
                </a:solidFill>
                <a:latin typeface="Century Gothic" panose="020B0502020202020204" pitchFamily="34" charset="0"/>
                <a:cs typeface="Segoe UI" panose="020B0502040204020203" pitchFamily="34" charset="0"/>
              </a:rPr>
              <a:t>well-known</a:t>
            </a:r>
            <a:r>
              <a:rPr lang="en-US" sz="1100" b="0" baseline="0" dirty="0" smtClean="0">
                <a:solidFill>
                  <a:schemeClr val="bg1"/>
                </a:solidFill>
                <a:latin typeface="Century Gothic" panose="020B0502020202020204" pitchFamily="34" charset="0"/>
                <a:cs typeface="Segoe UI" panose="020B0502040204020203" pitchFamily="34" charset="0"/>
              </a:rPr>
              <a:t> Khmer artist</a:t>
            </a:r>
            <a:r>
              <a:rPr lang="en-US" sz="1100" b="0" i="0" u="none" strike="noStrike" cap="none" baseline="0" dirty="0" smtClean="0">
                <a:solidFill>
                  <a:srgbClr val="000000"/>
                </a:solidFill>
                <a:effectLst/>
                <a:latin typeface="Century Gothic" panose="020B0502020202020204" pitchFamily="34" charset="0"/>
                <a:cs typeface="Arial"/>
                <a:sym typeface="Arial"/>
              </a:rPr>
              <a:t>. </a:t>
            </a:r>
            <a:r>
              <a:rPr lang="en-US" sz="1100" b="0"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This is an opportunity to learn more about traditional Khmer art and how it has been revived over the years.</a:t>
            </a:r>
            <a:endParaRPr lang="en-US" sz="1100" b="0" i="0" dirty="0">
              <a:solidFill>
                <a:schemeClr val="bg1"/>
              </a:solidFill>
              <a:latin typeface="Century Gothic" panose="020B0502020202020204" pitchFamily="34" charset="0"/>
              <a:cs typeface="Segoe UI" panose="020B0502040204020203" pitchFamily="34" charset="0"/>
            </a:endParaRPr>
          </a:p>
          <a:p>
            <a:pPr marL="0" lvl="0" indent="0" algn="l" rtl="0">
              <a:spcBef>
                <a:spcPts val="0"/>
              </a:spcBef>
              <a:spcAft>
                <a:spcPts val="0"/>
              </a:spcAft>
              <a:buNone/>
            </a:pPr>
            <a:endParaRPr lang="en-US" b="0" baseline="0" dirty="0"/>
          </a:p>
          <a:p>
            <a:pPr marL="0" lvl="0" indent="0" algn="l" rtl="0">
              <a:spcBef>
                <a:spcPts val="0"/>
              </a:spcBef>
              <a:spcAft>
                <a:spcPts val="0"/>
              </a:spcAft>
              <a:buNone/>
            </a:pPr>
            <a:endParaRPr lang="en-US" b="1" baseline="0"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42879571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6d590075ef_0_258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6d590075ef_0_258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b="1" i="0" u="none" strike="noStrike" cap="none" dirty="0" smtClean="0">
                <a:solidFill>
                  <a:srgbClr val="000000"/>
                </a:solidFill>
                <a:effectLst/>
                <a:ea typeface="Arial"/>
                <a:sym typeface="Arial"/>
              </a:rPr>
              <a:t>Activities</a:t>
            </a:r>
            <a:r>
              <a:rPr lang="en-US" sz="1100" b="1" i="0" u="none" strike="noStrike" cap="none" dirty="0">
                <a:solidFill>
                  <a:srgbClr val="000000"/>
                </a:solidFill>
                <a:effectLst/>
                <a:ea typeface="Arial"/>
                <a:sym typeface="Arial"/>
              </a:rPr>
              <a:t>: </a:t>
            </a:r>
            <a:endParaRPr lang="en-US" sz="1100" b="0" i="0" u="none" strike="noStrike" cap="none" dirty="0">
              <a:solidFill>
                <a:srgbClr val="000000"/>
              </a:solidFill>
              <a:effectLst/>
              <a:ea typeface="Arial"/>
              <a:sym typeface="Arial"/>
            </a:endParaRPr>
          </a:p>
          <a:p>
            <a:pPr marL="457200" lvl="0" indent="-298450">
              <a:buFont typeface="Wingdings" panose="05000000000000000000" pitchFamily="2" charset="2"/>
              <a:buChar char="v"/>
            </a:pPr>
            <a:r>
              <a:rPr lang="en-US" sz="1100" b="0" i="0" u="none" strike="noStrike" cap="none" dirty="0">
                <a:solidFill>
                  <a:srgbClr val="000000"/>
                </a:solidFill>
                <a:effectLst/>
                <a:ea typeface="Arial"/>
                <a:sym typeface="Arial"/>
              </a:rPr>
              <a:t>Pretending wedding like a Khmer couple to know in deep the local custom &amp; </a:t>
            </a:r>
            <a:r>
              <a:rPr lang="en-US" sz="1100" b="0" i="0" u="none" strike="noStrike" cap="none" dirty="0" smtClean="0">
                <a:solidFill>
                  <a:srgbClr val="000000"/>
                </a:solidFill>
                <a:effectLst/>
                <a:ea typeface="Arial"/>
                <a:sym typeface="Arial"/>
              </a:rPr>
              <a:t>tradition</a:t>
            </a:r>
            <a:endParaRPr lang="en-US" sz="1100" b="0" i="0" u="none" strike="noStrike" cap="none" dirty="0">
              <a:solidFill>
                <a:srgbClr val="000000"/>
              </a:solidFill>
              <a:effectLst/>
              <a:ea typeface="Arial"/>
              <a:sym typeface="Arial"/>
            </a:endParaRPr>
          </a:p>
        </p:txBody>
      </p:sp>
    </p:spTree>
    <p:extLst>
      <p:ext uri="{BB962C8B-B14F-4D97-AF65-F5344CB8AC3E}">
        <p14:creationId xmlns:p14="http://schemas.microsoft.com/office/powerpoint/2010/main" val="22847780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6d590075ef_0_258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6d590075ef_0_258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b="1" i="0" u="none" strike="noStrike" cap="none" dirty="0" smtClean="0">
                <a:solidFill>
                  <a:srgbClr val="000000"/>
                </a:solidFill>
                <a:effectLst/>
                <a:ea typeface="Arial"/>
                <a:sym typeface="Arial"/>
              </a:rPr>
              <a:t>Activities</a:t>
            </a:r>
            <a:r>
              <a:rPr lang="en-US" sz="1100" b="1" i="0" u="none" strike="noStrike" cap="none" dirty="0">
                <a:solidFill>
                  <a:srgbClr val="000000"/>
                </a:solidFill>
                <a:effectLst/>
                <a:ea typeface="Arial"/>
                <a:sym typeface="Arial"/>
              </a:rPr>
              <a:t>: </a:t>
            </a:r>
            <a:endParaRPr lang="en-US" sz="1100" b="0" i="0" u="none" strike="noStrike" cap="none" dirty="0">
              <a:solidFill>
                <a:srgbClr val="000000"/>
              </a:solidFill>
              <a:effectLst/>
              <a:ea typeface="Arial"/>
              <a:sym typeface="Arial"/>
            </a:endParaRPr>
          </a:p>
          <a:p>
            <a:pPr marL="457200" lvl="0" indent="-298450">
              <a:buFont typeface="Wingdings" panose="05000000000000000000" pitchFamily="2" charset="2"/>
              <a:buChar char="v"/>
            </a:pPr>
            <a:r>
              <a:rPr lang="en-US" sz="1100" b="0" i="0" u="none" strike="noStrike" cap="none" dirty="0" smtClean="0">
                <a:solidFill>
                  <a:srgbClr val="000000"/>
                </a:solidFill>
                <a:effectLst/>
                <a:ea typeface="Arial"/>
                <a:sym typeface="Arial"/>
              </a:rPr>
              <a:t>Hands-on </a:t>
            </a:r>
            <a:r>
              <a:rPr lang="en-US" sz="1100" b="0" i="0" u="none" strike="noStrike" cap="none" dirty="0">
                <a:solidFill>
                  <a:srgbClr val="000000"/>
                </a:solidFill>
                <a:effectLst/>
                <a:ea typeface="Arial"/>
                <a:sym typeface="Arial"/>
              </a:rPr>
              <a:t>cooking class with the </a:t>
            </a:r>
            <a:r>
              <a:rPr lang="en-US" sz="1100" b="0" i="0" u="none" strike="noStrike" cap="none" dirty="0" smtClean="0">
                <a:solidFill>
                  <a:srgbClr val="000000"/>
                </a:solidFill>
                <a:effectLst/>
                <a:ea typeface="Arial"/>
                <a:sym typeface="Arial"/>
              </a:rPr>
              <a:t>villagers to know the local</a:t>
            </a:r>
            <a:r>
              <a:rPr lang="en-US" sz="1100" b="0" i="0" u="none" strike="noStrike" cap="none" baseline="0" dirty="0" smtClean="0">
                <a:solidFill>
                  <a:srgbClr val="000000"/>
                </a:solidFill>
                <a:effectLst/>
                <a:ea typeface="Arial"/>
                <a:sym typeface="Arial"/>
              </a:rPr>
              <a:t> cuisines and culture. </a:t>
            </a:r>
            <a:endParaRPr lang="en-US" sz="1100" b="0" i="0" u="none" strike="noStrike" cap="none" dirty="0">
              <a:solidFill>
                <a:srgbClr val="000000"/>
              </a:solidFill>
              <a:effectLst/>
              <a:ea typeface="Arial"/>
              <a:sym typeface="Arial"/>
            </a:endParaRPr>
          </a:p>
        </p:txBody>
      </p:sp>
    </p:spTree>
    <p:extLst>
      <p:ext uri="{BB962C8B-B14F-4D97-AF65-F5344CB8AC3E}">
        <p14:creationId xmlns:p14="http://schemas.microsoft.com/office/powerpoint/2010/main" val="27336941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6d590075ef_0_258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6d590075ef_0_258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b="1" i="0" u="none" strike="noStrike" cap="none" dirty="0" smtClean="0">
                <a:solidFill>
                  <a:srgbClr val="000000"/>
                </a:solidFill>
                <a:effectLst/>
                <a:ea typeface="Arial"/>
                <a:sym typeface="Arial"/>
              </a:rPr>
              <a:t>Activities</a:t>
            </a:r>
            <a:r>
              <a:rPr lang="en-US" sz="1100" b="1" i="0" u="none" strike="noStrike" cap="none" dirty="0">
                <a:solidFill>
                  <a:srgbClr val="000000"/>
                </a:solidFill>
                <a:effectLst/>
                <a:ea typeface="Arial"/>
                <a:sym typeface="Arial"/>
              </a:rPr>
              <a:t>: </a:t>
            </a:r>
            <a:endParaRPr lang="en-US" sz="1100" b="0" i="0" u="none" strike="noStrike" cap="none" dirty="0">
              <a:solidFill>
                <a:srgbClr val="000000"/>
              </a:solidFill>
              <a:effectLst/>
              <a:ea typeface="Arial"/>
              <a:sym typeface="Arial"/>
            </a:endParaRPr>
          </a:p>
          <a:p>
            <a:pPr lvl="0"/>
            <a:r>
              <a:rPr lang="en-US" sz="1100" b="0" i="0" u="none" strike="noStrike" cap="none" dirty="0" smtClean="0">
                <a:solidFill>
                  <a:srgbClr val="000000"/>
                </a:solidFill>
                <a:effectLst/>
                <a:ea typeface="Arial"/>
                <a:sym typeface="Arial"/>
              </a:rPr>
              <a:t>An exclusive </a:t>
            </a:r>
            <a:r>
              <a:rPr lang="en-US" sz="1100" b="0" i="0" u="none" strike="noStrike" cap="none" dirty="0">
                <a:solidFill>
                  <a:srgbClr val="000000"/>
                </a:solidFill>
                <a:effectLst/>
                <a:ea typeface="Arial"/>
                <a:sym typeface="Arial"/>
              </a:rPr>
              <a:t>dinner amongst secluded rice field </a:t>
            </a:r>
          </a:p>
        </p:txBody>
      </p:sp>
    </p:spTree>
    <p:extLst>
      <p:ext uri="{BB962C8B-B14F-4D97-AF65-F5344CB8AC3E}">
        <p14:creationId xmlns:p14="http://schemas.microsoft.com/office/powerpoint/2010/main" val="2511292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6d590075ef_0_258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6d590075ef_0_258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40690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6d590075ef_0_258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6d590075ef_0_258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b="1" i="0" u="none" strike="noStrike" cap="none" dirty="0" smtClean="0">
                <a:solidFill>
                  <a:srgbClr val="000000"/>
                </a:solidFill>
                <a:effectLst/>
                <a:ea typeface="Arial"/>
                <a:sym typeface="Arial"/>
              </a:rPr>
              <a:t>360o Photo:</a:t>
            </a:r>
            <a:r>
              <a:rPr lang="en-US" sz="1100" b="1" i="0" u="none" strike="noStrike" cap="none" baseline="0" dirty="0" smtClean="0">
                <a:solidFill>
                  <a:srgbClr val="000000"/>
                </a:solidFill>
                <a:effectLst/>
                <a:ea typeface="Arial"/>
                <a:sym typeface="Arial"/>
              </a:rPr>
              <a:t> </a:t>
            </a:r>
            <a:r>
              <a:rPr lang="en-US" sz="1100" b="0" i="0" u="none" strike="noStrike" cap="none" baseline="0" dirty="0" smtClean="0">
                <a:solidFill>
                  <a:srgbClr val="000000"/>
                </a:solidFill>
                <a:effectLst/>
                <a:ea typeface="Arial"/>
                <a:sym typeface="Arial"/>
              </a:rPr>
              <a:t>After click, be patient for loading…</a:t>
            </a:r>
            <a:endParaRPr lang="en-US" sz="1100" b="0" i="0" u="none" strike="noStrike" cap="none" dirty="0">
              <a:solidFill>
                <a:srgbClr val="000000"/>
              </a:solidFill>
              <a:effectLst/>
              <a:ea typeface="Arial"/>
              <a:sym typeface="Arial"/>
            </a:endParaRPr>
          </a:p>
        </p:txBody>
      </p:sp>
    </p:spTree>
    <p:extLst>
      <p:ext uri="{BB962C8B-B14F-4D97-AF65-F5344CB8AC3E}">
        <p14:creationId xmlns:p14="http://schemas.microsoft.com/office/powerpoint/2010/main" val="26413968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a:t>
            </a:r>
            <a:r>
              <a:rPr lang="en-US" baseline="0" dirty="0"/>
              <a:t> </a:t>
            </a:r>
            <a:r>
              <a:rPr lang="en-US" sz="1100" dirty="0" err="1">
                <a:solidFill>
                  <a:schemeClr val="tx1"/>
                </a:solidFill>
                <a:latin typeface="Century Gothic" panose="020B0502020202020204" pitchFamily="34" charset="0"/>
              </a:rPr>
              <a:t>Amansara</a:t>
            </a:r>
            <a:r>
              <a:rPr lang="en-US" sz="1100" dirty="0">
                <a:solidFill>
                  <a:schemeClr val="tx1"/>
                </a:solidFill>
                <a:latin typeface="Century Gothic" panose="020B0502020202020204" pitchFamily="34" charset="0"/>
              </a:rPr>
              <a:t> resort (5*)</a:t>
            </a:r>
            <a:endParaRPr lang="en-US" dirty="0"/>
          </a:p>
        </p:txBody>
      </p:sp>
    </p:spTree>
    <p:extLst>
      <p:ext uri="{BB962C8B-B14F-4D97-AF65-F5344CB8AC3E}">
        <p14:creationId xmlns:p14="http://schemas.microsoft.com/office/powerpoint/2010/main" val="34306727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6d590075ef_0_258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6d590075ef_0_258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i="0" u="none" strike="noStrike" cap="none" dirty="0" smtClean="0">
                <a:solidFill>
                  <a:srgbClr val="000000"/>
                </a:solidFill>
                <a:effectLst/>
                <a:ea typeface="Arial"/>
                <a:sym typeface="Arial"/>
              </a:rPr>
              <a:t>PHNOM PENH</a:t>
            </a:r>
            <a:r>
              <a:rPr lang="en-US" sz="1100" b="0" i="0" u="none" strike="noStrike" cap="none" dirty="0" smtClean="0">
                <a:solidFill>
                  <a:srgbClr val="000000"/>
                </a:solidFill>
                <a:effectLst/>
                <a:ea typeface="Arial"/>
                <a:sym typeface="Arial"/>
              </a:rPr>
              <a:t> </a:t>
            </a:r>
            <a:r>
              <a:rPr lang="en-US" sz="1100" b="0" i="0" u="none" strike="noStrike" cap="none" dirty="0">
                <a:solidFill>
                  <a:srgbClr val="000000"/>
                </a:solidFill>
                <a:effectLst/>
                <a:ea typeface="Arial"/>
                <a:sym typeface="Arial"/>
              </a:rPr>
              <a:t>is a vibrant bustling capital of Cambodia. It exudes a sort of provincial charm and tranquility with French colonial mansions and tree-lined boulevards amidst monumental </a:t>
            </a:r>
            <a:r>
              <a:rPr lang="en-US" sz="1100" b="0" i="0" u="none" strike="noStrike" cap="none" dirty="0" err="1">
                <a:solidFill>
                  <a:srgbClr val="000000"/>
                </a:solidFill>
                <a:effectLst/>
                <a:ea typeface="Arial"/>
                <a:sym typeface="Arial"/>
              </a:rPr>
              <a:t>Angkorian</a:t>
            </a:r>
            <a:r>
              <a:rPr lang="en-US" sz="1100" b="0" i="0" u="none" strike="noStrike" cap="none" dirty="0">
                <a:solidFill>
                  <a:srgbClr val="000000"/>
                </a:solidFill>
                <a:effectLst/>
                <a:ea typeface="Arial"/>
                <a:sym typeface="Arial"/>
              </a:rPr>
              <a:t> architecture. Phnom Penh is a veritable oasis compared to the modernity of other Asian </a:t>
            </a:r>
            <a:r>
              <a:rPr lang="en-US" sz="1100" b="0" i="0" u="none" strike="noStrike" cap="none" dirty="0" smtClean="0">
                <a:solidFill>
                  <a:srgbClr val="000000"/>
                </a:solidFill>
                <a:effectLst/>
                <a:ea typeface="Arial"/>
                <a:sym typeface="Arial"/>
              </a:rPr>
              <a:t>capitals.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i="0" u="none" strike="noStrike" cap="none" dirty="0" smtClean="0">
                <a:solidFill>
                  <a:srgbClr val="000000"/>
                </a:solidFill>
                <a:effectLst/>
                <a:ea typeface="Arial"/>
                <a:sym typeface="Arial"/>
              </a:rPr>
              <a:t>Location:</a:t>
            </a:r>
            <a:r>
              <a:rPr lang="en-US" sz="1100" b="1" i="0" u="none" strike="noStrike" cap="none" baseline="0" dirty="0" smtClean="0">
                <a:solidFill>
                  <a:srgbClr val="000000"/>
                </a:solidFill>
                <a:effectLst/>
                <a:ea typeface="Arial"/>
                <a:sym typeface="Arial"/>
              </a:rPr>
              <a:t> </a:t>
            </a:r>
            <a:r>
              <a:rPr lang="en-US" sz="1100" b="0" i="0" u="none" strike="noStrike" cap="none" baseline="0" dirty="0" smtClean="0">
                <a:solidFill>
                  <a:srgbClr val="000000"/>
                </a:solidFill>
                <a:effectLst/>
                <a:ea typeface="Arial"/>
                <a:sym typeface="Arial"/>
              </a:rPr>
              <a:t>South of Cambodia</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i="0" u="none" strike="noStrike" cap="none" baseline="0" dirty="0" smtClean="0">
                <a:solidFill>
                  <a:srgbClr val="000000"/>
                </a:solidFill>
                <a:effectLst/>
                <a:ea typeface="Arial"/>
                <a:sym typeface="Arial"/>
              </a:rPr>
              <a:t>Activities: </a:t>
            </a:r>
          </a:p>
          <a:p>
            <a:pPr marL="457200" indent="-298450">
              <a:buFont typeface="Wingdings" panose="05000000000000000000" pitchFamily="2" charset="2"/>
              <a:buChar char="v"/>
            </a:pPr>
            <a:r>
              <a:rPr lang="en-US" sz="1100" b="0"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Visit city highlights: The Royal Palace, the Silver Pagoda and the Killing Fields</a:t>
            </a:r>
          </a:p>
          <a:p>
            <a:pPr marL="457200" indent="-298450">
              <a:buFont typeface="Wingdings" panose="05000000000000000000" pitchFamily="2" charset="2"/>
              <a:buChar char="v"/>
            </a:pPr>
            <a:r>
              <a:rPr lang="en-US" sz="1100" b="0"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Witness French colonial buildings</a:t>
            </a:r>
          </a:p>
          <a:p>
            <a:pPr marL="457200" indent="-298450">
              <a:buFont typeface="Wingdings" panose="05000000000000000000" pitchFamily="2" charset="2"/>
              <a:buChar char="v"/>
            </a:pPr>
            <a:r>
              <a:rPr lang="en-US" sz="1100" b="0"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Watch unique Khmer Shadow puppetry show</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1" i="0" u="none" strike="noStrike" cap="none" baseline="0" dirty="0" smtClean="0">
              <a:solidFill>
                <a:srgbClr val="000000"/>
              </a:solidFill>
              <a:effectLst/>
              <a:ea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baseline="0" dirty="0" smtClean="0">
              <a:solidFill>
                <a:srgbClr val="000000"/>
              </a:solidFill>
              <a:effectLst/>
              <a:ea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ea typeface="Arial"/>
              <a:sym typeface="Arial"/>
            </a:endParaRPr>
          </a:p>
        </p:txBody>
      </p:sp>
    </p:spTree>
    <p:extLst>
      <p:ext uri="{BB962C8B-B14F-4D97-AF65-F5344CB8AC3E}">
        <p14:creationId xmlns:p14="http://schemas.microsoft.com/office/powerpoint/2010/main" val="2025586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6d590075ef_0_258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6d590075ef_0_258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046981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6d590075ef_0_258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6d590075ef_0_258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b="1"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Activities:</a:t>
            </a:r>
            <a:endParaRPr lang="en-US" sz="1100" b="0"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endParaRPr>
          </a:p>
          <a:p>
            <a:r>
              <a:rPr lang="en-US" sz="1100" b="0"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Visit city highlights: The Royal Palace, dating to 1866. It includes the official residence of the royal family with parts of the massive palace compound closed to the public, and the Silver Pagoda. </a:t>
            </a:r>
            <a:endParaRPr b="0" i="0" dirty="0"/>
          </a:p>
        </p:txBody>
      </p:sp>
    </p:spTree>
    <p:extLst>
      <p:ext uri="{BB962C8B-B14F-4D97-AF65-F5344CB8AC3E}">
        <p14:creationId xmlns:p14="http://schemas.microsoft.com/office/powerpoint/2010/main" val="25775341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6d590075ef_0_258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6d590075ef_0_258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b="1"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Activities:</a:t>
            </a:r>
            <a:endParaRPr lang="en-US" sz="1100" b="0"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endParaRPr>
          </a:p>
          <a:p>
            <a:pPr marL="457200" indent="-298450">
              <a:buFont typeface="Wingdings" panose="05000000000000000000" pitchFamily="2" charset="2"/>
              <a:buChar char="v"/>
            </a:pPr>
            <a:r>
              <a:rPr lang="en-US" sz="1100" b="0"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Visit city highlights: The</a:t>
            </a:r>
            <a:r>
              <a:rPr lang="en-US" sz="1100" b="0" i="0" u="none" strike="noStrike" cap="none" baseline="0" dirty="0" smtClean="0">
                <a:solidFill>
                  <a:srgbClr val="000000"/>
                </a:solidFill>
                <a:effectLst/>
                <a:latin typeface="Century Gothic" panose="020B0502020202020204" pitchFamily="34" charset="0"/>
                <a:ea typeface="Century Gothic" panose="020B0502020202020204" pitchFamily="34" charset="0"/>
                <a:cs typeface="Arial"/>
                <a:sym typeface="Arial"/>
              </a:rPr>
              <a:t> Silver Pagoda, </a:t>
            </a:r>
            <a:r>
              <a:rPr lang="en-US" sz="1100" b="0"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covered in 5,000 silver tiles with a diamond-encrusted gold Buddha</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6658823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6d590075ef_0_258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6d590075ef_0_258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b="1" i="0" u="none" strike="noStrike" cap="none" dirty="0" smtClean="0">
                <a:solidFill>
                  <a:srgbClr val="000000"/>
                </a:solidFill>
                <a:effectLst/>
                <a:ea typeface="Arial"/>
                <a:sym typeface="Arial"/>
              </a:rPr>
              <a:t>Activities</a:t>
            </a:r>
            <a:r>
              <a:rPr lang="en-US" sz="1100" b="1" i="0" u="none" strike="noStrike" cap="none" dirty="0">
                <a:solidFill>
                  <a:srgbClr val="000000"/>
                </a:solidFill>
                <a:effectLst/>
                <a:ea typeface="Arial"/>
                <a:sym typeface="Arial"/>
              </a:rPr>
              <a:t>: </a:t>
            </a:r>
            <a:endParaRPr lang="en-US" sz="1100" b="0" i="0" u="none" strike="noStrike" cap="none" dirty="0">
              <a:solidFill>
                <a:srgbClr val="000000"/>
              </a:solidFill>
              <a:effectLst/>
              <a:ea typeface="Arial"/>
              <a:sym typeface="Arial"/>
            </a:endParaRPr>
          </a:p>
          <a:p>
            <a:pPr marL="457200" lvl="0" indent="-298450">
              <a:buFont typeface="Wingdings" panose="05000000000000000000" pitchFamily="2" charset="2"/>
              <a:buChar char="v"/>
            </a:pPr>
            <a:r>
              <a:rPr lang="en-US" sz="1100" b="0" i="0" u="none" strike="noStrike" cap="none" baseline="0" dirty="0" smtClean="0">
                <a:solidFill>
                  <a:srgbClr val="000000"/>
                </a:solidFill>
                <a:effectLst/>
                <a:ea typeface="Arial"/>
                <a:sym typeface="Arial"/>
              </a:rPr>
              <a:t>Witness </a:t>
            </a:r>
            <a:r>
              <a:rPr lang="en-US" sz="1100" b="0" i="0" u="none" strike="noStrike" cap="none" dirty="0" smtClean="0">
                <a:solidFill>
                  <a:srgbClr val="000000"/>
                </a:solidFill>
                <a:effectLst/>
                <a:ea typeface="Arial"/>
                <a:sym typeface="Arial"/>
              </a:rPr>
              <a:t>French </a:t>
            </a:r>
            <a:r>
              <a:rPr lang="en-US" sz="1100" b="0" i="0" u="none" strike="noStrike" cap="none" dirty="0">
                <a:solidFill>
                  <a:srgbClr val="000000"/>
                </a:solidFill>
                <a:effectLst/>
                <a:ea typeface="Arial"/>
                <a:sym typeface="Arial"/>
              </a:rPr>
              <a:t>colonial </a:t>
            </a:r>
            <a:r>
              <a:rPr lang="en-US" sz="1100" b="0" i="0" u="none" strike="noStrike" cap="none" dirty="0" smtClean="0">
                <a:solidFill>
                  <a:srgbClr val="000000"/>
                </a:solidFill>
                <a:effectLst/>
                <a:ea typeface="Arial"/>
                <a:sym typeface="Arial"/>
              </a:rPr>
              <a:t>buildings.</a:t>
            </a:r>
            <a:r>
              <a:rPr lang="en-US" sz="1100" b="0" i="0" u="none" strike="noStrike" cap="none" baseline="0" dirty="0" smtClean="0">
                <a:solidFill>
                  <a:srgbClr val="000000"/>
                </a:solidFill>
                <a:effectLst/>
                <a:ea typeface="Arial"/>
                <a:sym typeface="Arial"/>
              </a:rPr>
              <a:t> </a:t>
            </a:r>
            <a:r>
              <a:rPr lang="en-US" sz="1100" b="0"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From 1867 to 1953, Cambodia was classified as a French protectorate. This was an important time historically for the Kingdom, but it also came to define the architecture of the country</a:t>
            </a:r>
            <a:endParaRPr lang="en-US" sz="1100" b="0" i="0" u="none" strike="noStrike" cap="none" dirty="0">
              <a:solidFill>
                <a:srgbClr val="000000"/>
              </a:solidFill>
              <a:effectLst/>
              <a:ea typeface="Arial"/>
              <a:sym typeface="Arial"/>
            </a:endParaRPr>
          </a:p>
        </p:txBody>
      </p:sp>
    </p:spTree>
    <p:extLst>
      <p:ext uri="{BB962C8B-B14F-4D97-AF65-F5344CB8AC3E}">
        <p14:creationId xmlns:p14="http://schemas.microsoft.com/office/powerpoint/2010/main" val="24008250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6d590075ef_0_258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6d590075ef_0_258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b="1" i="0" u="none" strike="noStrike" cap="none" dirty="0" smtClean="0">
                <a:solidFill>
                  <a:srgbClr val="000000"/>
                </a:solidFill>
                <a:effectLst/>
                <a:ea typeface="Arial"/>
                <a:sym typeface="Arial"/>
              </a:rPr>
              <a:t>Activities</a:t>
            </a:r>
            <a:r>
              <a:rPr lang="en-US" sz="1100" b="1" i="0" u="none" strike="noStrike" cap="none" dirty="0">
                <a:solidFill>
                  <a:srgbClr val="000000"/>
                </a:solidFill>
                <a:effectLst/>
                <a:ea typeface="Arial"/>
                <a:sym typeface="Arial"/>
              </a:rPr>
              <a:t>: </a:t>
            </a:r>
            <a:endParaRPr lang="en-US" sz="1100" b="1" i="0" u="none" strike="noStrike" cap="none" dirty="0" smtClean="0">
              <a:solidFill>
                <a:srgbClr val="000000"/>
              </a:solidFill>
              <a:effectLst/>
              <a:ea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Wingdings" panose="05000000000000000000" pitchFamily="2" charset="2"/>
              <a:buChar char="v"/>
              <a:tabLst/>
              <a:defRPr/>
            </a:pPr>
            <a:r>
              <a:rPr lang="en-US" sz="1100" b="0"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Khmer Shadow puppetry show, </a:t>
            </a:r>
            <a:r>
              <a:rPr lang="vi-VN" sz="1100" b="0" i="0" u="none" strike="noStrike" cap="none" dirty="0" smtClean="0">
                <a:solidFill>
                  <a:srgbClr val="000000"/>
                </a:solidFill>
                <a:effectLst/>
                <a:latin typeface="Arial"/>
                <a:ea typeface="Arial"/>
                <a:sym typeface="Arial"/>
              </a:rPr>
              <a:t>a</a:t>
            </a:r>
            <a:r>
              <a:rPr lang="en-US" sz="1100" b="0" i="0" u="none" strike="noStrike" cap="none" dirty="0" smtClean="0">
                <a:solidFill>
                  <a:srgbClr val="000000"/>
                </a:solidFill>
                <a:effectLst/>
                <a:latin typeface="Arial"/>
                <a:ea typeface="Arial"/>
                <a:sym typeface="Arial"/>
              </a:rPr>
              <a:t>n</a:t>
            </a:r>
            <a:r>
              <a:rPr lang="vi-VN" sz="1100" b="0" i="0" u="none" strike="noStrike" cap="none" dirty="0" smtClean="0">
                <a:solidFill>
                  <a:srgbClr val="000000"/>
                </a:solidFill>
                <a:effectLst/>
                <a:latin typeface="Arial"/>
                <a:ea typeface="Arial"/>
                <a:sym typeface="Arial"/>
              </a:rPr>
              <a:t> </a:t>
            </a:r>
            <a:r>
              <a:rPr lang="vi-VN" sz="1100" b="0" i="0" u="none" strike="noStrike" cap="none" dirty="0">
                <a:solidFill>
                  <a:srgbClr val="000000"/>
                </a:solidFill>
                <a:effectLst/>
                <a:latin typeface="Arial"/>
                <a:ea typeface="Arial"/>
                <a:sym typeface="Arial"/>
              </a:rPr>
              <a:t>unique and sacred Khmer art originated from the 7th Century, featuring the most traditional form of “storytelling”</a:t>
            </a:r>
            <a:endParaRPr lang="en-US" sz="1100" b="0" i="0" u="none" strike="noStrike" cap="none" dirty="0">
              <a:solidFill>
                <a:srgbClr val="000000"/>
              </a:solidFill>
              <a:effectLst/>
              <a:ea typeface="Arial"/>
              <a:sym typeface="Arial"/>
            </a:endParaRPr>
          </a:p>
        </p:txBody>
      </p:sp>
    </p:spTree>
    <p:extLst>
      <p:ext uri="{BB962C8B-B14F-4D97-AF65-F5344CB8AC3E}">
        <p14:creationId xmlns:p14="http://schemas.microsoft.com/office/powerpoint/2010/main" val="34376501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Photo:</a:t>
            </a:r>
            <a:r>
              <a:rPr lang="en-US" baseline="0" dirty="0"/>
              <a:t> </a:t>
            </a:r>
            <a:r>
              <a:rPr lang="en-US" sz="1100" dirty="0">
                <a:solidFill>
                  <a:schemeClr val="tx1"/>
                </a:solidFill>
                <a:latin typeface="Century Gothic" panose="020B0502020202020204" pitchFamily="34" charset="0"/>
              </a:rPr>
              <a:t>Rosewood Phnom Penh 5*</a:t>
            </a:r>
          </a:p>
          <a:p>
            <a:endParaRPr lang="en-US" dirty="0"/>
          </a:p>
        </p:txBody>
      </p:sp>
    </p:spTree>
    <p:extLst>
      <p:ext uri="{BB962C8B-B14F-4D97-AF65-F5344CB8AC3E}">
        <p14:creationId xmlns:p14="http://schemas.microsoft.com/office/powerpoint/2010/main" val="38455174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sz="1100" b="1"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KEP, </a:t>
            </a:r>
            <a:r>
              <a:rPr lang="en-US" sz="1100" b="0"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a sleepy seaside town in the south of Cambodia, </a:t>
            </a:r>
          </a:p>
          <a:p>
            <a:pPr marL="158750" indent="0">
              <a:buNone/>
            </a:pPr>
            <a:r>
              <a:rPr lang="en-US" sz="1100" b="1"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Location: </a:t>
            </a:r>
            <a:r>
              <a:rPr lang="en-US" sz="1100" b="0"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3-hour drive from Phnom Penh City and 30 minutes to land border checkpoint to Ha Tien province, gateway to Mekong delta and </a:t>
            </a:r>
            <a:r>
              <a:rPr lang="en-US" sz="1100" b="0" i="0" u="none" strike="noStrike" cap="none" dirty="0" err="1" smtClean="0">
                <a:solidFill>
                  <a:srgbClr val="000000"/>
                </a:solidFill>
                <a:effectLst/>
                <a:latin typeface="Century Gothic" panose="020B0502020202020204" pitchFamily="34" charset="0"/>
                <a:ea typeface="Century Gothic" panose="020B0502020202020204" pitchFamily="34" charset="0"/>
                <a:cs typeface="Arial"/>
                <a:sym typeface="Arial"/>
              </a:rPr>
              <a:t>Phu</a:t>
            </a:r>
            <a:r>
              <a:rPr lang="en-US" sz="1100" b="0"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 Quoc Island, Vietnam. </a:t>
            </a:r>
          </a:p>
          <a:p>
            <a:pPr marL="158750" indent="0">
              <a:buNone/>
            </a:pPr>
            <a:r>
              <a:rPr lang="en-US" sz="1100" b="1"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Unique points</a:t>
            </a:r>
            <a:r>
              <a:rPr lang="en-US" sz="1100" b="0"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 unspoiled seashore, well-known crab market, seaside crabs shacks, pepper farms, extensive National Park</a:t>
            </a:r>
          </a:p>
          <a:p>
            <a:pPr marL="158750" indent="0">
              <a:buNone/>
            </a:pPr>
            <a:r>
              <a:rPr lang="en-US" sz="1100" b="1"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Limitation</a:t>
            </a:r>
            <a:r>
              <a:rPr lang="en-US" sz="1100" b="0"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 have only a single, kilometer long crescent of sand near the tip of the peninsular</a:t>
            </a:r>
          </a:p>
        </p:txBody>
      </p:sp>
    </p:spTree>
    <p:extLst>
      <p:ext uri="{BB962C8B-B14F-4D97-AF65-F5344CB8AC3E}">
        <p14:creationId xmlns:p14="http://schemas.microsoft.com/office/powerpoint/2010/main" val="1494396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6d590075ef_0_258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6d590075ef_0_258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b="0" i="0" u="none" strike="noStrike" cap="none" dirty="0" smtClean="0">
                <a:solidFill>
                  <a:srgbClr val="000000"/>
                </a:solidFill>
                <a:effectLst/>
                <a:ea typeface="Arial"/>
                <a:sym typeface="Arial"/>
              </a:rPr>
              <a:t>Video clip</a:t>
            </a:r>
            <a:endParaRPr lang="en-US" sz="1100" b="0" i="0" u="none" strike="noStrike" cap="none" dirty="0">
              <a:solidFill>
                <a:srgbClr val="000000"/>
              </a:solidFill>
              <a:effectLst/>
              <a:ea typeface="Arial"/>
              <a:sym typeface="Arial"/>
            </a:endParaRPr>
          </a:p>
        </p:txBody>
      </p:sp>
    </p:spTree>
    <p:extLst>
      <p:ext uri="{BB962C8B-B14F-4D97-AF65-F5344CB8AC3E}">
        <p14:creationId xmlns:p14="http://schemas.microsoft.com/office/powerpoint/2010/main" val="29524371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6d590075ef_0_258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6d590075ef_0_258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en-US" sz="1100" b="0"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endParaRPr>
          </a:p>
        </p:txBody>
      </p:sp>
    </p:spTree>
    <p:extLst>
      <p:ext uri="{BB962C8B-B14F-4D97-AF65-F5344CB8AC3E}">
        <p14:creationId xmlns:p14="http://schemas.microsoft.com/office/powerpoint/2010/main" val="9126059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sz="1100" b="1" i="0" u="none" strike="noStrike" cap="none" dirty="0" smtClean="0">
                <a:solidFill>
                  <a:srgbClr val="000000"/>
                </a:solidFill>
                <a:effectLst/>
                <a:ea typeface="Arial"/>
                <a:sym typeface="Arial"/>
              </a:rPr>
              <a:t>Activities:</a:t>
            </a:r>
          </a:p>
          <a:p>
            <a:pPr marL="457200" indent="-298450">
              <a:buFont typeface="Wingdings" panose="05000000000000000000" pitchFamily="2" charset="2"/>
              <a:buChar char="v"/>
            </a:pPr>
            <a:r>
              <a:rPr lang="en-US" sz="1100" b="0" i="0" u="none" strike="noStrike" cap="none" dirty="0" smtClean="0">
                <a:solidFill>
                  <a:srgbClr val="000000"/>
                </a:solidFill>
                <a:effectLst/>
                <a:ea typeface="Arial"/>
                <a:sym typeface="Arial"/>
              </a:rPr>
              <a:t>Visit abundant pepper</a:t>
            </a:r>
            <a:r>
              <a:rPr lang="en-US" sz="1100" b="0" i="0" u="none" strike="noStrike" cap="none" baseline="0" dirty="0" smtClean="0">
                <a:solidFill>
                  <a:srgbClr val="000000"/>
                </a:solidFill>
                <a:effectLst/>
                <a:ea typeface="Arial"/>
                <a:sym typeface="Arial"/>
              </a:rPr>
              <a:t> plantations in </a:t>
            </a:r>
            <a:r>
              <a:rPr lang="en-US" sz="1100" b="0" i="0" u="none" strike="noStrike" cap="none" baseline="0" dirty="0" err="1" smtClean="0">
                <a:solidFill>
                  <a:srgbClr val="000000"/>
                </a:solidFill>
                <a:effectLst/>
                <a:ea typeface="Arial"/>
                <a:sym typeface="Arial"/>
              </a:rPr>
              <a:t>Kep</a:t>
            </a:r>
            <a:r>
              <a:rPr lang="en-US" sz="1100" b="0" i="0" u="none" strike="noStrike" cap="none" baseline="0" dirty="0" smtClean="0">
                <a:solidFill>
                  <a:srgbClr val="000000"/>
                </a:solidFill>
                <a:effectLst/>
                <a:ea typeface="Arial"/>
                <a:sym typeface="Arial"/>
              </a:rPr>
              <a:t> and </a:t>
            </a:r>
            <a:r>
              <a:rPr lang="en-US" sz="1100" b="0" i="0" u="none" strike="noStrike" cap="none" baseline="0" dirty="0" err="1" smtClean="0">
                <a:solidFill>
                  <a:srgbClr val="000000"/>
                </a:solidFill>
                <a:effectLst/>
                <a:ea typeface="Arial"/>
                <a:sym typeface="Arial"/>
              </a:rPr>
              <a:t>Kampot</a:t>
            </a:r>
            <a:r>
              <a:rPr lang="en-US" sz="1100" b="0" i="0" u="none" strike="noStrike" cap="none" baseline="0" dirty="0" smtClean="0">
                <a:solidFill>
                  <a:srgbClr val="000000"/>
                </a:solidFill>
                <a:effectLst/>
                <a:ea typeface="Arial"/>
                <a:sym typeface="Arial"/>
              </a:rPr>
              <a:t> province 24km away from </a:t>
            </a:r>
            <a:r>
              <a:rPr lang="en-US" sz="1100" b="0" i="0" u="none" strike="noStrike" cap="none" baseline="0" dirty="0" err="1" smtClean="0">
                <a:solidFill>
                  <a:srgbClr val="000000"/>
                </a:solidFill>
                <a:effectLst/>
                <a:ea typeface="Arial"/>
                <a:sym typeface="Arial"/>
              </a:rPr>
              <a:t>Kep</a:t>
            </a:r>
            <a:r>
              <a:rPr lang="en-US" sz="1100" b="0" i="0" u="none" strike="noStrike" cap="none" baseline="0" dirty="0" smtClean="0">
                <a:solidFill>
                  <a:srgbClr val="000000"/>
                </a:solidFill>
                <a:effectLst/>
                <a:ea typeface="Arial"/>
                <a:sym typeface="Arial"/>
              </a:rPr>
              <a:t> province. </a:t>
            </a:r>
            <a:r>
              <a:rPr lang="en-US" sz="1100" b="0" i="0" u="none" strike="noStrike" cap="none" baseline="0" dirty="0" err="1" smtClean="0">
                <a:solidFill>
                  <a:srgbClr val="000000"/>
                </a:solidFill>
                <a:effectLst/>
                <a:ea typeface="Arial"/>
                <a:sym typeface="Arial"/>
              </a:rPr>
              <a:t>Kampot</a:t>
            </a:r>
            <a:r>
              <a:rPr lang="en-US" sz="1100" b="0" i="0" u="none" strike="noStrike" cap="none" baseline="0" dirty="0" smtClean="0">
                <a:solidFill>
                  <a:srgbClr val="000000"/>
                </a:solidFill>
                <a:effectLst/>
                <a:ea typeface="Arial"/>
                <a:sym typeface="Arial"/>
              </a:rPr>
              <a:t> pepper is the World best pepper with strong and delicate aroma.</a:t>
            </a:r>
            <a:endParaRPr lang="en-US" sz="1100" b="0" i="0" u="none" strike="noStrike" cap="none" dirty="0">
              <a:solidFill>
                <a:srgbClr val="000000"/>
              </a:solidFill>
              <a:effectLst/>
              <a:ea typeface="Arial"/>
              <a:sym typeface="Arial"/>
            </a:endParaRPr>
          </a:p>
        </p:txBody>
      </p:sp>
    </p:spTree>
    <p:extLst>
      <p:ext uri="{BB962C8B-B14F-4D97-AF65-F5344CB8AC3E}">
        <p14:creationId xmlns:p14="http://schemas.microsoft.com/office/powerpoint/2010/main" val="9718932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i="0" u="none" strike="noStrike" cap="none" dirty="0" smtClean="0">
                <a:solidFill>
                  <a:srgbClr val="000000"/>
                </a:solidFill>
                <a:effectLst/>
                <a:ea typeface="Arial"/>
                <a:sym typeface="Arial"/>
              </a:rPr>
              <a:t>Activities:</a:t>
            </a:r>
            <a:r>
              <a:rPr lang="en-US" sz="1100" b="1" i="0" u="none" strike="noStrike" cap="none" baseline="0" dirty="0" smtClean="0">
                <a:solidFill>
                  <a:srgbClr val="000000"/>
                </a:solidFill>
                <a:effectLst/>
                <a:ea typeface="Arial"/>
                <a:sym typeface="Arial"/>
              </a:rPr>
              <a:t>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Wingdings" panose="05000000000000000000" pitchFamily="2" charset="2"/>
              <a:buChar char="v"/>
              <a:tabLst/>
              <a:defRPr/>
            </a:pPr>
            <a:r>
              <a:rPr lang="en-US" sz="1100" b="0" i="0" u="none" strike="noStrike" cap="none" dirty="0" smtClean="0">
                <a:solidFill>
                  <a:srgbClr val="000000"/>
                </a:solidFill>
                <a:effectLst/>
                <a:ea typeface="Arial"/>
                <a:sym typeface="Arial"/>
              </a:rPr>
              <a:t>Get up early for</a:t>
            </a:r>
            <a:r>
              <a:rPr lang="en-US" sz="1100" b="0" i="0" u="none" strike="noStrike" cap="none" baseline="0" dirty="0" smtClean="0">
                <a:solidFill>
                  <a:srgbClr val="000000"/>
                </a:solidFill>
                <a:effectLst/>
                <a:ea typeface="Arial"/>
                <a:sym typeface="Arial"/>
              </a:rPr>
              <a:t> a lively crab market. </a:t>
            </a:r>
            <a:r>
              <a:rPr lang="en-US" sz="1100" b="0"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While most Asian markets lore you in with colorful fruits and elaborate displays of local produce, this market has one purpose: seafood.</a:t>
            </a:r>
            <a:r>
              <a:rPr lang="en-US" sz="1100" b="0" i="0" u="none" strike="noStrike" cap="none" baseline="0" dirty="0" smtClean="0">
                <a:solidFill>
                  <a:srgbClr val="000000"/>
                </a:solidFill>
                <a:effectLst/>
                <a:latin typeface="Century Gothic" panose="020B0502020202020204" pitchFamily="34" charset="0"/>
                <a:ea typeface="Century Gothic" panose="020B0502020202020204" pitchFamily="34" charset="0"/>
                <a:cs typeface="Arial"/>
                <a:sym typeface="Arial"/>
              </a:rPr>
              <a:t> It’s giving us chances to see the local fisherman carrying in the day’s catch, the trading activity and fresh seafood being cooked in the market. </a:t>
            </a:r>
          </a:p>
        </p:txBody>
      </p:sp>
    </p:spTree>
    <p:extLst>
      <p:ext uri="{BB962C8B-B14F-4D97-AF65-F5344CB8AC3E}">
        <p14:creationId xmlns:p14="http://schemas.microsoft.com/office/powerpoint/2010/main" val="8677930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i="0" u="none" strike="noStrike" cap="none" dirty="0" smtClean="0">
                <a:solidFill>
                  <a:schemeClr val="tx1"/>
                </a:solidFill>
                <a:effectLst/>
                <a:ea typeface="Arial"/>
                <a:sym typeface="Arial"/>
              </a:rPr>
              <a:t>Activities:</a:t>
            </a:r>
            <a:r>
              <a:rPr lang="en-US" sz="1100" b="1" i="0" u="none" strike="noStrike" cap="none" baseline="0" dirty="0" smtClean="0">
                <a:solidFill>
                  <a:schemeClr val="tx1"/>
                </a:solidFill>
                <a:effectLst/>
                <a:ea typeface="Arial"/>
                <a:sym typeface="Arial"/>
              </a:rPr>
              <a:t>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Wingdings" panose="05000000000000000000" pitchFamily="2" charset="2"/>
              <a:buChar char="v"/>
              <a:tabLst/>
              <a:defRPr/>
            </a:pPr>
            <a:r>
              <a:rPr lang="en-US" sz="1100" b="0" i="0" u="none" strike="noStrike" cap="none" dirty="0" smtClean="0">
                <a:solidFill>
                  <a:schemeClr val="tx1"/>
                </a:solidFill>
                <a:effectLst/>
                <a:ea typeface="Arial"/>
                <a:sym typeface="Arial"/>
              </a:rPr>
              <a:t>Visit</a:t>
            </a:r>
            <a:r>
              <a:rPr lang="en-US" sz="1100" b="0" i="0" u="none" strike="noStrike" cap="none" baseline="0" dirty="0" smtClean="0">
                <a:solidFill>
                  <a:schemeClr val="tx1"/>
                </a:solidFill>
                <a:effectLst/>
                <a:ea typeface="Arial"/>
                <a:sym typeface="Arial"/>
              </a:rPr>
              <a:t> a local NGO that committed</a:t>
            </a:r>
            <a:r>
              <a:rPr lang="en-US" sz="1100" b="0"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 to the training and education of poor children in a rural Cambodian community. Meet &amp; talk with the NGO</a:t>
            </a:r>
            <a:r>
              <a:rPr lang="en-US" sz="1100" b="0" i="0" u="none" strike="noStrike" cap="none" baseline="0" dirty="0" smtClean="0">
                <a:solidFill>
                  <a:srgbClr val="000000"/>
                </a:solidFill>
                <a:effectLst/>
                <a:latin typeface="Century Gothic" panose="020B0502020202020204" pitchFamily="34" charset="0"/>
                <a:ea typeface="Century Gothic" panose="020B0502020202020204" pitchFamily="34" charset="0"/>
                <a:cs typeface="Arial"/>
                <a:sym typeface="Arial"/>
              </a:rPr>
              <a:t> founder and encounter with children. </a:t>
            </a:r>
            <a:endParaRPr lang="en-US" sz="1100" b="1" i="0" u="none" strike="noStrike" cap="none" dirty="0" smtClean="0">
              <a:solidFill>
                <a:schemeClr val="tx1"/>
              </a:solidFill>
              <a:effectLst/>
              <a:ea typeface="Arial"/>
              <a:sym typeface="Arial"/>
            </a:endParaRPr>
          </a:p>
        </p:txBody>
      </p:sp>
    </p:spTree>
    <p:extLst>
      <p:ext uri="{BB962C8B-B14F-4D97-AF65-F5344CB8AC3E}">
        <p14:creationId xmlns:p14="http://schemas.microsoft.com/office/powerpoint/2010/main" val="1790590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Photo:</a:t>
            </a:r>
            <a:r>
              <a:rPr lang="en-US" baseline="0" dirty="0"/>
              <a:t> </a:t>
            </a:r>
            <a:r>
              <a:rPr lang="en-US" sz="1100" dirty="0" err="1">
                <a:solidFill>
                  <a:schemeClr val="tx1"/>
                </a:solidFill>
                <a:latin typeface="Century Gothic" panose="020B0502020202020204" pitchFamily="34" charset="0"/>
              </a:rPr>
              <a:t>Knai</a:t>
            </a:r>
            <a:r>
              <a:rPr lang="en-US" sz="1100" dirty="0">
                <a:solidFill>
                  <a:schemeClr val="tx1"/>
                </a:solidFill>
                <a:latin typeface="Century Gothic" panose="020B0502020202020204" pitchFamily="34" charset="0"/>
              </a:rPr>
              <a:t> Bang </a:t>
            </a:r>
            <a:r>
              <a:rPr lang="en-US" sz="1100" dirty="0" err="1">
                <a:solidFill>
                  <a:schemeClr val="tx1"/>
                </a:solidFill>
                <a:latin typeface="Century Gothic" panose="020B0502020202020204" pitchFamily="34" charset="0"/>
              </a:rPr>
              <a:t>Chatt</a:t>
            </a:r>
            <a:r>
              <a:rPr lang="en-US" sz="1100" dirty="0">
                <a:solidFill>
                  <a:schemeClr val="tx1"/>
                </a:solidFill>
                <a:latin typeface="Century Gothic" panose="020B0502020202020204" pitchFamily="34" charset="0"/>
              </a:rPr>
              <a:t>  5*</a:t>
            </a:r>
          </a:p>
          <a:p>
            <a:endParaRPr lang="en-US" dirty="0"/>
          </a:p>
        </p:txBody>
      </p:sp>
    </p:spTree>
    <p:extLst>
      <p:ext uri="{BB962C8B-B14F-4D97-AF65-F5344CB8AC3E}">
        <p14:creationId xmlns:p14="http://schemas.microsoft.com/office/powerpoint/2010/main" val="28700251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sz="1100" b="1"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RATANAKIRI, </a:t>
            </a:r>
            <a:r>
              <a:rPr lang="en-US" sz="1100" b="0"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remote area, off-the-beaten path destination.</a:t>
            </a:r>
          </a:p>
          <a:p>
            <a:pPr marL="158750" indent="0">
              <a:buNone/>
            </a:pPr>
            <a:r>
              <a:rPr lang="en-US" sz="1100" b="1"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Location: </a:t>
            </a:r>
            <a:r>
              <a:rPr lang="en-US" sz="1100" b="0"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Eastern</a:t>
            </a:r>
            <a:r>
              <a:rPr lang="en-US" sz="1100" b="0" i="0" u="none" strike="noStrike" cap="none" baseline="0" dirty="0" smtClean="0">
                <a:solidFill>
                  <a:srgbClr val="000000"/>
                </a:solidFill>
                <a:effectLst/>
                <a:latin typeface="Century Gothic" panose="020B0502020202020204" pitchFamily="34" charset="0"/>
                <a:ea typeface="Century Gothic" panose="020B0502020202020204" pitchFamily="34" charset="0"/>
                <a:cs typeface="Arial"/>
                <a:sym typeface="Arial"/>
              </a:rPr>
              <a:t> of Cambodia, </a:t>
            </a:r>
            <a:r>
              <a:rPr lang="en-US" sz="1100" b="0"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464km (8.5hrs drive) from </a:t>
            </a:r>
            <a:r>
              <a:rPr lang="en-US" sz="1100" b="0" i="0" u="none" strike="noStrike" cap="none" dirty="0" err="1" smtClean="0">
                <a:solidFill>
                  <a:srgbClr val="000000"/>
                </a:solidFill>
                <a:effectLst/>
                <a:latin typeface="Century Gothic" panose="020B0502020202020204" pitchFamily="34" charset="0"/>
                <a:ea typeface="Century Gothic" panose="020B0502020202020204" pitchFamily="34" charset="0"/>
                <a:cs typeface="Arial"/>
                <a:sym typeface="Arial"/>
              </a:rPr>
              <a:t>Siem</a:t>
            </a:r>
            <a:r>
              <a:rPr lang="en-US" sz="1100" b="0"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 Reap City, 636km (10hr drive) from Phnom Penh capital city. </a:t>
            </a:r>
          </a:p>
          <a:p>
            <a:pPr marL="158750" indent="0">
              <a:buNone/>
            </a:pPr>
            <a:r>
              <a:rPr lang="en-US" sz="1100" b="1"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Unique points: </a:t>
            </a:r>
            <a:r>
              <a:rPr lang="en-US" sz="1100" b="0"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undulating hills and mountains, wildlife, waterfalls and authentic ethnic groups</a:t>
            </a:r>
          </a:p>
          <a:p>
            <a:pPr marL="158750" indent="0">
              <a:buNone/>
            </a:pPr>
            <a:r>
              <a:rPr lang="en-US" sz="1100" b="1"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Activities: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Wingdings" panose="05000000000000000000" pitchFamily="2" charset="2"/>
              <a:buChar char="v"/>
              <a:tabLst/>
              <a:defRPr/>
            </a:pPr>
            <a:r>
              <a:rPr lang="en-US" dirty="0" smtClean="0"/>
              <a:t>Visit stunning waterfalls in Ban </a:t>
            </a:r>
            <a:r>
              <a:rPr lang="en-US" dirty="0" err="1" smtClean="0"/>
              <a:t>Loung</a:t>
            </a:r>
            <a:r>
              <a:rPr lang="en-US" baseline="0" dirty="0" smtClean="0"/>
              <a:t> district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Wingdings" panose="05000000000000000000" pitchFamily="2" charset="2"/>
              <a:buChar char="v"/>
              <a:tabLst/>
              <a:defRPr/>
            </a:pPr>
            <a:r>
              <a:rPr lang="en-US" dirty="0" smtClean="0"/>
              <a:t>Encounter</a:t>
            </a:r>
            <a:r>
              <a:rPr lang="en-US" baseline="0" dirty="0" smtClean="0"/>
              <a:t> with Asia Elephants in </a:t>
            </a:r>
            <a:r>
              <a:rPr lang="en-US" baseline="0" dirty="0" err="1" smtClean="0"/>
              <a:t>Lumphat</a:t>
            </a:r>
            <a:r>
              <a:rPr lang="en-US" baseline="0" dirty="0" smtClean="0"/>
              <a:t> Wildlife Sanctuary, south of Ban </a:t>
            </a:r>
            <a:r>
              <a:rPr lang="en-US" baseline="0" dirty="0" err="1" smtClean="0"/>
              <a:t>Loung</a:t>
            </a:r>
            <a:endParaRPr lang="en-US" baseline="0" dirty="0" smtClean="0"/>
          </a:p>
          <a:p>
            <a:pPr marL="457200" marR="0" lvl="0" indent="-298450" algn="l" defTabSz="914400" rtl="0" eaLnBrk="1" fontAlgn="auto" latinLnBrk="0" hangingPunct="1">
              <a:lnSpc>
                <a:spcPct val="100000"/>
              </a:lnSpc>
              <a:spcBef>
                <a:spcPts val="0"/>
              </a:spcBef>
              <a:spcAft>
                <a:spcPts val="0"/>
              </a:spcAft>
              <a:buClr>
                <a:srgbClr val="000000"/>
              </a:buClr>
              <a:buSzPts val="1100"/>
              <a:buFont typeface="Wingdings" panose="05000000000000000000" pitchFamily="2" charset="2"/>
              <a:buChar char="v"/>
              <a:tabLst/>
              <a:defRPr/>
            </a:pPr>
            <a:r>
              <a:rPr lang="en-US" dirty="0" smtClean="0"/>
              <a:t>Hiking and rafting on the</a:t>
            </a:r>
            <a:r>
              <a:rPr lang="en-US" baseline="0" dirty="0" smtClean="0"/>
              <a:t> river</a:t>
            </a:r>
            <a:endParaRPr lang="en-US" dirty="0" smtClean="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smtClean="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smtClean="0"/>
          </a:p>
          <a:p>
            <a:pPr marL="158750" indent="0">
              <a:buNone/>
            </a:pPr>
            <a:endParaRPr lang="en-US" sz="1100" b="1"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endParaRPr>
          </a:p>
          <a:p>
            <a:pPr marL="158750" indent="0">
              <a:buNone/>
            </a:pPr>
            <a:endParaRPr lang="en-US" sz="1100" b="0"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endParaRPr>
          </a:p>
        </p:txBody>
      </p:sp>
    </p:spTree>
    <p:extLst>
      <p:ext uri="{BB962C8B-B14F-4D97-AF65-F5344CB8AC3E}">
        <p14:creationId xmlns:p14="http://schemas.microsoft.com/office/powerpoint/2010/main" val="9127506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6d590075ef_0_258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6d590075ef_0_258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80852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1" dirty="0" smtClean="0"/>
              <a:t>Activities: </a:t>
            </a:r>
          </a:p>
          <a:p>
            <a:pPr marL="457200" indent="-298450">
              <a:buFont typeface="Wingdings" panose="05000000000000000000" pitchFamily="2" charset="2"/>
              <a:buChar char="v"/>
            </a:pPr>
            <a:r>
              <a:rPr lang="en-US" dirty="0" smtClean="0"/>
              <a:t>Visit stunning waterfalls in Ban </a:t>
            </a:r>
            <a:r>
              <a:rPr lang="en-US" dirty="0" err="1" smtClean="0"/>
              <a:t>Loung</a:t>
            </a:r>
            <a:r>
              <a:rPr lang="en-US" baseline="0" dirty="0" smtClean="0"/>
              <a:t> district</a:t>
            </a:r>
            <a:endParaRPr lang="en-US" dirty="0"/>
          </a:p>
        </p:txBody>
      </p:sp>
    </p:spTree>
    <p:extLst>
      <p:ext uri="{BB962C8B-B14F-4D97-AF65-F5344CB8AC3E}">
        <p14:creationId xmlns:p14="http://schemas.microsoft.com/office/powerpoint/2010/main" val="19871935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1" dirty="0" smtClean="0"/>
              <a:t>Activities: </a:t>
            </a:r>
          </a:p>
          <a:p>
            <a:pPr marL="457200" indent="-298450">
              <a:buFont typeface="Wingdings" panose="05000000000000000000" pitchFamily="2" charset="2"/>
              <a:buChar char="v"/>
            </a:pPr>
            <a:r>
              <a:rPr lang="en-US" dirty="0" smtClean="0"/>
              <a:t>Encounter</a:t>
            </a:r>
            <a:r>
              <a:rPr lang="en-US" baseline="0" dirty="0" smtClean="0"/>
              <a:t> with Asia Elephants in </a:t>
            </a:r>
            <a:r>
              <a:rPr lang="en-US" baseline="0" dirty="0" err="1" smtClean="0"/>
              <a:t>Lumphat</a:t>
            </a:r>
            <a:r>
              <a:rPr lang="en-US" baseline="0" dirty="0" smtClean="0"/>
              <a:t> Wildlife Sanctuary, south of Ban </a:t>
            </a:r>
            <a:r>
              <a:rPr lang="en-US" baseline="0" dirty="0" err="1" smtClean="0"/>
              <a:t>Loung</a:t>
            </a:r>
            <a:endParaRPr lang="en-US" dirty="0"/>
          </a:p>
        </p:txBody>
      </p:sp>
    </p:spTree>
    <p:extLst>
      <p:ext uri="{BB962C8B-B14F-4D97-AF65-F5344CB8AC3E}">
        <p14:creationId xmlns:p14="http://schemas.microsoft.com/office/powerpoint/2010/main" val="14587207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1" dirty="0" smtClean="0"/>
              <a:t>Activities: </a:t>
            </a:r>
          </a:p>
          <a:p>
            <a:pPr marL="457200" indent="-298450">
              <a:buFont typeface="Wingdings" panose="05000000000000000000" pitchFamily="2" charset="2"/>
              <a:buChar char="v"/>
            </a:pPr>
            <a:r>
              <a:rPr lang="en-US" dirty="0" smtClean="0"/>
              <a:t>Hiking and rafting on the</a:t>
            </a:r>
            <a:r>
              <a:rPr lang="en-US" baseline="0" dirty="0" smtClean="0"/>
              <a:t> river</a:t>
            </a:r>
            <a:endParaRPr lang="en-US" dirty="0"/>
          </a:p>
        </p:txBody>
      </p:sp>
    </p:spTree>
    <p:extLst>
      <p:ext uri="{BB962C8B-B14F-4D97-AF65-F5344CB8AC3E}">
        <p14:creationId xmlns:p14="http://schemas.microsoft.com/office/powerpoint/2010/main" val="2786707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6d590075ef_0_258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6d590075ef_0_258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i="0" u="none" strike="noStrike" cap="none" dirty="0" smtClean="0">
                <a:solidFill>
                  <a:srgbClr val="000000"/>
                </a:solidFill>
                <a:effectLst/>
                <a:ea typeface="Arial"/>
                <a:sym typeface="Arial"/>
              </a:rPr>
              <a:t>SIEM</a:t>
            </a:r>
            <a:r>
              <a:rPr lang="en-US" sz="1100" b="1" i="0" u="none" strike="noStrike" cap="none" baseline="0" dirty="0" smtClean="0">
                <a:solidFill>
                  <a:srgbClr val="000000"/>
                </a:solidFill>
                <a:effectLst/>
                <a:ea typeface="Arial"/>
                <a:sym typeface="Arial"/>
              </a:rPr>
              <a:t> REAP CITY,</a:t>
            </a:r>
            <a:r>
              <a:rPr lang="en-US" sz="1100" b="0"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 a resort town in Cambodia, is the gateway to the ruins of Angkor, the seat of the Khmer kingdom from the 9th–15th centuries.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Location:</a:t>
            </a:r>
            <a:r>
              <a:rPr lang="en-US" sz="1100" b="1" i="0" u="none" strike="noStrike" cap="none" baseline="0" dirty="0" smtClean="0">
                <a:solidFill>
                  <a:srgbClr val="000000"/>
                </a:solidFill>
                <a:effectLst/>
                <a:latin typeface="Century Gothic" panose="020B0502020202020204" pitchFamily="34" charset="0"/>
                <a:ea typeface="Century Gothic" panose="020B0502020202020204" pitchFamily="34" charset="0"/>
                <a:cs typeface="Arial"/>
                <a:sym typeface="Arial"/>
              </a:rPr>
              <a:t> </a:t>
            </a:r>
            <a:r>
              <a:rPr lang="en-US" sz="1100" b="0" i="0" u="none" strike="noStrike" cap="none" baseline="0" dirty="0" smtClean="0">
                <a:solidFill>
                  <a:srgbClr val="000000"/>
                </a:solidFill>
                <a:effectLst/>
                <a:latin typeface="Century Gothic" panose="020B0502020202020204" pitchFamily="34" charset="0"/>
                <a:ea typeface="Century Gothic" panose="020B0502020202020204" pitchFamily="34" charset="0"/>
                <a:cs typeface="Arial"/>
                <a:sym typeface="Arial"/>
              </a:rPr>
              <a:t>Northwest of Cambodia</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Activities: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Wingdings" panose="05000000000000000000" pitchFamily="2" charset="2"/>
              <a:buChar char="v"/>
              <a:tabLst/>
              <a:defRPr/>
            </a:pPr>
            <a:r>
              <a:rPr lang="en-US" sz="1100" b="0"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Visit the highlights temples: Angkor Wat, Angkor Thom and Ta </a:t>
            </a:r>
            <a:r>
              <a:rPr lang="en-US" sz="1100" b="0" i="0" u="none" strike="noStrike" cap="none" dirty="0" err="1" smtClean="0">
                <a:solidFill>
                  <a:srgbClr val="000000"/>
                </a:solidFill>
                <a:effectLst/>
                <a:latin typeface="Century Gothic" panose="020B0502020202020204" pitchFamily="34" charset="0"/>
                <a:ea typeface="Century Gothic" panose="020B0502020202020204" pitchFamily="34" charset="0"/>
                <a:cs typeface="Arial"/>
                <a:sym typeface="Arial"/>
              </a:rPr>
              <a:t>Prohm</a:t>
            </a:r>
            <a:endParaRPr lang="en-US" sz="1100" b="0"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Wingdings" panose="05000000000000000000" pitchFamily="2" charset="2"/>
              <a:buChar char="v"/>
              <a:tabLst/>
              <a:defRPr/>
            </a:pPr>
            <a:r>
              <a:rPr lang="en-US" sz="1100" b="0"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Take a boat ride on </a:t>
            </a:r>
            <a:r>
              <a:rPr lang="en-US" sz="1100" b="0" i="0" u="none" strike="noStrike" cap="none" dirty="0" err="1" smtClean="0">
                <a:solidFill>
                  <a:srgbClr val="000000"/>
                </a:solidFill>
                <a:effectLst/>
                <a:latin typeface="Century Gothic" panose="020B0502020202020204" pitchFamily="34" charset="0"/>
                <a:ea typeface="Century Gothic" panose="020B0502020202020204" pitchFamily="34" charset="0"/>
                <a:cs typeface="Arial"/>
                <a:sym typeface="Arial"/>
              </a:rPr>
              <a:t>Tonle</a:t>
            </a:r>
            <a:r>
              <a:rPr lang="en-US" sz="1100" b="0"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 Sap Lake to visit floating villages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Wingdings" panose="05000000000000000000" pitchFamily="2" charset="2"/>
              <a:buChar char="v"/>
              <a:tabLst/>
              <a:defRPr/>
            </a:pPr>
            <a:r>
              <a:rPr lang="en-US" sz="1100" b="0"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Hiking to </a:t>
            </a:r>
            <a:r>
              <a:rPr lang="en-US" sz="1100" b="0" i="0" u="none" strike="noStrike" cap="none" dirty="0" err="1" smtClean="0">
                <a:solidFill>
                  <a:srgbClr val="000000"/>
                </a:solidFill>
                <a:effectLst/>
                <a:latin typeface="Century Gothic" panose="020B0502020202020204" pitchFamily="34" charset="0"/>
                <a:ea typeface="Century Gothic" panose="020B0502020202020204" pitchFamily="34" charset="0"/>
                <a:cs typeface="Arial"/>
                <a:sym typeface="Arial"/>
              </a:rPr>
              <a:t>Kbal</a:t>
            </a:r>
            <a:r>
              <a:rPr lang="en-US" sz="1100" b="0"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 Spean ‘the River of a Thousand </a:t>
            </a:r>
            <a:r>
              <a:rPr lang="en-US" sz="1100" b="0" i="0" u="none" strike="noStrike" cap="none" dirty="0" err="1" smtClean="0">
                <a:solidFill>
                  <a:srgbClr val="000000"/>
                </a:solidFill>
                <a:effectLst/>
                <a:latin typeface="Century Gothic" panose="020B0502020202020204" pitchFamily="34" charset="0"/>
                <a:ea typeface="Century Gothic" panose="020B0502020202020204" pitchFamily="34" charset="0"/>
                <a:cs typeface="Arial"/>
                <a:sym typeface="Arial"/>
              </a:rPr>
              <a:t>Lingas</a:t>
            </a:r>
            <a:r>
              <a:rPr lang="en-US" sz="1100" b="0"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Wingdings" panose="05000000000000000000" pitchFamily="2" charset="2"/>
              <a:buChar char="v"/>
              <a:tabLst/>
              <a:defRPr/>
            </a:pPr>
            <a:r>
              <a:rPr lang="en-US" sz="1100" b="0"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Flying over Angkor by helicopter</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Wingdings" panose="05000000000000000000" pitchFamily="2" charset="2"/>
              <a:buChar char="v"/>
              <a:tabLst/>
              <a:defRPr/>
            </a:pPr>
            <a:r>
              <a:rPr lang="en-US" sz="1100" b="0"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Visit the Khmer villages by bike</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Wingdings" panose="05000000000000000000" pitchFamily="2" charset="2"/>
              <a:buChar char="v"/>
              <a:tabLst/>
              <a:defRPr/>
            </a:pPr>
            <a:r>
              <a:rPr lang="en-US" sz="1100" b="0"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Meet a Pol Pot survivor</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Wingdings" panose="05000000000000000000" pitchFamily="2" charset="2"/>
              <a:buChar char="v"/>
              <a:tabLst/>
              <a:defRPr/>
            </a:pPr>
            <a:r>
              <a:rPr lang="en-US" sz="1100" b="0"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Blessing ceremony in monastery</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Wingdings" panose="05000000000000000000" pitchFamily="2" charset="2"/>
              <a:buChar char="v"/>
              <a:tabLst/>
              <a:defRPr/>
            </a:pPr>
            <a:r>
              <a:rPr lang="en-US" sz="1100" b="0"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Visit Khmer dance school</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Wingdings" panose="05000000000000000000" pitchFamily="2" charset="2"/>
              <a:buChar char="v"/>
              <a:tabLst/>
              <a:defRPr/>
            </a:pPr>
            <a:r>
              <a:rPr lang="en-US" sz="1100" b="0"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Meet well-known Khmer artist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Wingdings" panose="05000000000000000000" pitchFamily="2" charset="2"/>
              <a:buChar char="v"/>
              <a:tabLst/>
              <a:defRPr/>
            </a:pPr>
            <a:r>
              <a:rPr lang="en-US" sz="1100" b="0"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Learn to prepare and cook delicious Khmer cuisine</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Wingdings" panose="05000000000000000000" pitchFamily="2" charset="2"/>
              <a:buChar char="v"/>
              <a:tabLst/>
              <a:defRPr/>
            </a:pPr>
            <a:r>
              <a:rPr lang="en-US" sz="1100" b="0"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Catering an Exclusive dinner amid secluded rice field</a:t>
            </a:r>
          </a:p>
        </p:txBody>
      </p:sp>
    </p:spTree>
    <p:extLst>
      <p:ext uri="{BB962C8B-B14F-4D97-AF65-F5344CB8AC3E}">
        <p14:creationId xmlns:p14="http://schemas.microsoft.com/office/powerpoint/2010/main" val="2242761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smtClean="0"/>
              <a:t>Activities: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Wingdings" panose="05000000000000000000" pitchFamily="2" charset="2"/>
              <a:buChar char="v"/>
              <a:tabLst/>
              <a:defRPr/>
            </a:pPr>
            <a:r>
              <a:rPr lang="en-US" dirty="0" smtClean="0"/>
              <a:t>Hiking and rafting on the</a:t>
            </a:r>
            <a:r>
              <a:rPr lang="en-US" baseline="0" dirty="0" smtClean="0"/>
              <a:t> river</a:t>
            </a:r>
            <a:endParaRPr lang="en-US" dirty="0" smtClean="0"/>
          </a:p>
          <a:p>
            <a:pPr marL="158750" indent="0">
              <a:buNone/>
            </a:pPr>
            <a:endParaRPr lang="en-US" dirty="0"/>
          </a:p>
        </p:txBody>
      </p:sp>
    </p:spTree>
    <p:extLst>
      <p:ext uri="{BB962C8B-B14F-4D97-AF65-F5344CB8AC3E}">
        <p14:creationId xmlns:p14="http://schemas.microsoft.com/office/powerpoint/2010/main" val="1336894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Photo:</a:t>
            </a:r>
            <a:r>
              <a:rPr lang="en-US" baseline="0" dirty="0"/>
              <a:t> </a:t>
            </a:r>
            <a:r>
              <a:rPr lang="en-US" sz="1100" dirty="0" err="1">
                <a:solidFill>
                  <a:schemeClr val="tx1"/>
                </a:solidFill>
                <a:latin typeface="Century Gothic" panose="020B0502020202020204" pitchFamily="34" charset="0"/>
              </a:rPr>
              <a:t>Yeak</a:t>
            </a:r>
            <a:r>
              <a:rPr lang="en-US" sz="1100" dirty="0">
                <a:solidFill>
                  <a:schemeClr val="tx1"/>
                </a:solidFill>
                <a:latin typeface="Century Gothic" panose="020B0502020202020204" pitchFamily="34" charset="0"/>
              </a:rPr>
              <a:t> Loam Hotel 4*</a:t>
            </a:r>
            <a:endParaRPr lang="pt-BR" sz="1100" b="1">
              <a:solidFill>
                <a:schemeClr val="tx1"/>
              </a:solidFill>
              <a:latin typeface="Century Gothic" panose="020B0502020202020204" pitchFamily="34" charset="0"/>
            </a:endParaRPr>
          </a:p>
          <a:p>
            <a:endParaRPr lang="en-US"/>
          </a:p>
        </p:txBody>
      </p:sp>
    </p:spTree>
    <p:extLst>
      <p:ext uri="{BB962C8B-B14F-4D97-AF65-F5344CB8AC3E}">
        <p14:creationId xmlns:p14="http://schemas.microsoft.com/office/powerpoint/2010/main" val="23378384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1" dirty="0" smtClean="0"/>
              <a:t>SIHNAOUKVILLE:</a:t>
            </a:r>
            <a:r>
              <a:rPr lang="en-US" b="1" baseline="0" dirty="0" smtClean="0"/>
              <a:t> </a:t>
            </a:r>
          </a:p>
          <a:p>
            <a:pPr marL="158750" indent="0">
              <a:buNone/>
            </a:pPr>
            <a:r>
              <a:rPr lang="en-US" sz="1100" b="1" i="0" u="none" strike="noStrike" cap="none" dirty="0" smtClean="0">
                <a:solidFill>
                  <a:srgbClr val="000000"/>
                </a:solidFill>
                <a:effectLst/>
                <a:ea typeface="Arial"/>
                <a:sym typeface="Arial"/>
              </a:rPr>
              <a:t>Location</a:t>
            </a:r>
            <a:r>
              <a:rPr lang="en-US" sz="1100" b="0" i="0" u="none" strike="noStrike" cap="none" dirty="0" smtClean="0">
                <a:solidFill>
                  <a:srgbClr val="000000"/>
                </a:solidFill>
                <a:effectLst/>
                <a:ea typeface="Arial"/>
                <a:sym typeface="Arial"/>
              </a:rPr>
              <a:t>: Southwest</a:t>
            </a:r>
            <a:r>
              <a:rPr lang="en-US" sz="1100" b="0" i="0" u="none" strike="noStrike" cap="none" baseline="0" dirty="0" smtClean="0">
                <a:solidFill>
                  <a:srgbClr val="000000"/>
                </a:solidFill>
                <a:effectLst/>
                <a:ea typeface="Arial"/>
                <a:sym typeface="Arial"/>
              </a:rPr>
              <a:t> of Cambodia, </a:t>
            </a:r>
            <a:r>
              <a:rPr lang="en-US" sz="1100" b="0" i="0" u="none" strike="noStrike" cap="none" dirty="0" smtClean="0">
                <a:solidFill>
                  <a:srgbClr val="000000"/>
                </a:solidFill>
                <a:effectLst/>
                <a:ea typeface="Arial"/>
                <a:sym typeface="Arial"/>
              </a:rPr>
              <a:t>221km (4.5 hour drive) from Phnom Penh City or 1 hour flight from </a:t>
            </a:r>
            <a:r>
              <a:rPr lang="en-US" sz="1100" b="0" i="0" u="none" strike="noStrike" cap="none" dirty="0" err="1" smtClean="0">
                <a:solidFill>
                  <a:srgbClr val="000000"/>
                </a:solidFill>
                <a:effectLst/>
                <a:ea typeface="Arial"/>
                <a:sym typeface="Arial"/>
              </a:rPr>
              <a:t>Siem</a:t>
            </a:r>
            <a:r>
              <a:rPr lang="en-US" sz="1100" b="0" i="0" u="none" strike="noStrike" cap="none" dirty="0" smtClean="0">
                <a:solidFill>
                  <a:srgbClr val="000000"/>
                </a:solidFill>
                <a:effectLst/>
                <a:ea typeface="Arial"/>
                <a:sym typeface="Arial"/>
              </a:rPr>
              <a:t> Reap City </a:t>
            </a:r>
          </a:p>
          <a:p>
            <a:pPr marL="158750" indent="0">
              <a:buNone/>
            </a:pPr>
            <a:r>
              <a:rPr lang="en-US" sz="1100" b="0" i="0" u="none" strike="noStrike" cap="none" dirty="0" smtClean="0">
                <a:solidFill>
                  <a:srgbClr val="000000"/>
                </a:solidFill>
                <a:effectLst/>
                <a:ea typeface="Arial"/>
                <a:sym typeface="Arial"/>
              </a:rPr>
              <a:t>Well-known for small offshore Islands with beautiful beaches and unexplored dive sites. The most gorgeous are </a:t>
            </a:r>
            <a:r>
              <a:rPr lang="en-US" sz="1100" b="0" i="0" u="none" strike="noStrike" cap="none" dirty="0" err="1" smtClean="0">
                <a:solidFill>
                  <a:srgbClr val="000000"/>
                </a:solidFill>
                <a:effectLst/>
                <a:ea typeface="Arial"/>
                <a:sym typeface="Arial"/>
              </a:rPr>
              <a:t>Koh</a:t>
            </a:r>
            <a:r>
              <a:rPr lang="en-US" sz="1100" b="0" i="0" u="none" strike="noStrike" cap="none" dirty="0" smtClean="0">
                <a:solidFill>
                  <a:srgbClr val="000000"/>
                </a:solidFill>
                <a:effectLst/>
                <a:ea typeface="Arial"/>
                <a:sym typeface="Arial"/>
              </a:rPr>
              <a:t> </a:t>
            </a:r>
            <a:r>
              <a:rPr lang="en-US" sz="1100" b="0" i="0" u="none" strike="noStrike" cap="none" dirty="0" err="1" smtClean="0">
                <a:solidFill>
                  <a:srgbClr val="000000"/>
                </a:solidFill>
                <a:effectLst/>
                <a:ea typeface="Arial"/>
                <a:sym typeface="Arial"/>
              </a:rPr>
              <a:t>Krabey</a:t>
            </a:r>
            <a:r>
              <a:rPr lang="en-US" sz="1100" b="0" i="0" u="none" strike="noStrike" cap="none" dirty="0" smtClean="0">
                <a:solidFill>
                  <a:srgbClr val="000000"/>
                </a:solidFill>
                <a:effectLst/>
                <a:ea typeface="Arial"/>
                <a:sym typeface="Arial"/>
              </a:rPr>
              <a:t> Island and </a:t>
            </a:r>
            <a:r>
              <a:rPr lang="en-US" sz="1100" b="0" i="0" u="none" strike="noStrike" cap="none" dirty="0" err="1" smtClean="0">
                <a:solidFill>
                  <a:srgbClr val="000000"/>
                </a:solidFill>
                <a:effectLst/>
                <a:ea typeface="Arial"/>
                <a:sym typeface="Arial"/>
              </a:rPr>
              <a:t>Koh</a:t>
            </a:r>
            <a:r>
              <a:rPr lang="en-US" sz="1100" b="0" i="0" u="none" strike="noStrike" cap="none" dirty="0" smtClean="0">
                <a:solidFill>
                  <a:srgbClr val="000000"/>
                </a:solidFill>
                <a:effectLst/>
                <a:ea typeface="Arial"/>
                <a:sym typeface="Arial"/>
              </a:rPr>
              <a:t> </a:t>
            </a:r>
            <a:r>
              <a:rPr lang="en-US" sz="1100" b="0" i="0" u="none" strike="noStrike" cap="none" dirty="0" err="1" smtClean="0">
                <a:solidFill>
                  <a:srgbClr val="000000"/>
                </a:solidFill>
                <a:effectLst/>
                <a:ea typeface="Arial"/>
                <a:sym typeface="Arial"/>
              </a:rPr>
              <a:t>Rong</a:t>
            </a:r>
            <a:r>
              <a:rPr lang="en-US" sz="1100" b="0" i="0" u="none" strike="noStrike" cap="none" dirty="0" smtClean="0">
                <a:solidFill>
                  <a:srgbClr val="000000"/>
                </a:solidFill>
                <a:effectLst/>
                <a:ea typeface="Arial"/>
                <a:sym typeface="Arial"/>
              </a:rPr>
              <a:t> Island</a:t>
            </a:r>
          </a:p>
          <a:p>
            <a:pPr marL="158750" indent="0">
              <a:buNone/>
            </a:pPr>
            <a:r>
              <a:rPr lang="en-US" sz="1100" b="1" i="0" u="none" strike="noStrike" cap="none" dirty="0" smtClean="0">
                <a:solidFill>
                  <a:srgbClr val="000000"/>
                </a:solidFill>
                <a:effectLst/>
                <a:sym typeface="Arial"/>
              </a:rPr>
              <a:t>Activities: </a:t>
            </a:r>
          </a:p>
          <a:p>
            <a:pPr marL="457200" lvl="0" indent="-298450">
              <a:buFont typeface="Wingdings" panose="05000000000000000000" pitchFamily="2" charset="2"/>
              <a:buChar char="v"/>
            </a:pPr>
            <a:r>
              <a:rPr lang="en-US" sz="1100" b="0"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Scuba diving/ snorkeling</a:t>
            </a:r>
          </a:p>
          <a:p>
            <a:pPr marL="457200" lvl="0" indent="-298450">
              <a:buFont typeface="Wingdings" panose="05000000000000000000" pitchFamily="2" charset="2"/>
              <a:buChar char="v"/>
            </a:pPr>
            <a:r>
              <a:rPr lang="en-US" sz="1100" b="0"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Sea kayaking</a:t>
            </a:r>
          </a:p>
          <a:p>
            <a:pPr marL="158750" indent="0">
              <a:buNone/>
            </a:pPr>
            <a:endParaRPr lang="en-US" b="0" dirty="0"/>
          </a:p>
        </p:txBody>
      </p:sp>
    </p:spTree>
    <p:extLst>
      <p:ext uri="{BB962C8B-B14F-4D97-AF65-F5344CB8AC3E}">
        <p14:creationId xmlns:p14="http://schemas.microsoft.com/office/powerpoint/2010/main" val="38963851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6d590075ef_0_258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6d590075ef_0_258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109868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sz="1100" b="1" i="0" u="none" strike="noStrike" cap="none" dirty="0" smtClean="0">
                <a:solidFill>
                  <a:srgbClr val="000000"/>
                </a:solidFill>
                <a:effectLst/>
                <a:sym typeface="Arial"/>
              </a:rPr>
              <a:t>Activities: </a:t>
            </a:r>
          </a:p>
          <a:p>
            <a:pPr marL="457200" lvl="0" indent="-298450">
              <a:buFont typeface="Wingdings" panose="05000000000000000000" pitchFamily="2" charset="2"/>
              <a:buChar char="v"/>
            </a:pPr>
            <a:r>
              <a:rPr lang="en-US" sz="1100" b="0"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Scuba diving/ snorkeling</a:t>
            </a:r>
          </a:p>
        </p:txBody>
      </p:sp>
    </p:spTree>
    <p:extLst>
      <p:ext uri="{BB962C8B-B14F-4D97-AF65-F5344CB8AC3E}">
        <p14:creationId xmlns:p14="http://schemas.microsoft.com/office/powerpoint/2010/main" val="33683183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sz="1100" b="1" i="0" u="none" strike="noStrike" cap="none" dirty="0" smtClean="0">
                <a:solidFill>
                  <a:srgbClr val="000000"/>
                </a:solidFill>
                <a:effectLst/>
                <a:ea typeface="Arial"/>
                <a:sym typeface="Arial"/>
              </a:rPr>
              <a:t>Activities</a:t>
            </a:r>
            <a:r>
              <a:rPr lang="en-US" sz="1100" b="1" i="0" u="none" strike="noStrike" cap="none" dirty="0">
                <a:solidFill>
                  <a:srgbClr val="000000"/>
                </a:solidFill>
                <a:effectLst/>
                <a:ea typeface="Arial"/>
                <a:sym typeface="Arial"/>
              </a:rPr>
              <a:t>: </a:t>
            </a:r>
            <a:endParaRPr lang="en-US" sz="1100" b="0" i="0" u="none" strike="noStrike" cap="none" dirty="0">
              <a:solidFill>
                <a:srgbClr val="000000"/>
              </a:solidFill>
              <a:effectLst/>
              <a:ea typeface="Arial"/>
              <a:sym typeface="Arial"/>
            </a:endParaRPr>
          </a:p>
          <a:p>
            <a:pPr marL="457200" lvl="0" indent="-298450">
              <a:buFont typeface="Wingdings" panose="05000000000000000000" pitchFamily="2" charset="2"/>
              <a:buChar char="v"/>
            </a:pPr>
            <a:r>
              <a:rPr lang="en-US" sz="1100" b="0" i="0" u="none" strike="noStrike" cap="none" dirty="0">
                <a:solidFill>
                  <a:srgbClr val="000000"/>
                </a:solidFill>
                <a:effectLst/>
                <a:ea typeface="Arial"/>
                <a:sym typeface="Arial"/>
              </a:rPr>
              <a:t>Scuba diving/ </a:t>
            </a:r>
            <a:r>
              <a:rPr lang="en-US" sz="1100" b="0" i="0" u="none" strike="noStrike" cap="none" dirty="0" smtClean="0">
                <a:solidFill>
                  <a:srgbClr val="000000"/>
                </a:solidFill>
                <a:effectLst/>
                <a:ea typeface="Arial"/>
                <a:sym typeface="Arial"/>
              </a:rPr>
              <a:t>snorkeling</a:t>
            </a:r>
            <a:endParaRPr lang="en-US" sz="1100" b="0" i="0" u="none" strike="noStrike" cap="none" dirty="0">
              <a:solidFill>
                <a:srgbClr val="000000"/>
              </a:solidFill>
              <a:effectLst/>
              <a:ea typeface="Arial"/>
              <a:sym typeface="Arial"/>
            </a:endParaRPr>
          </a:p>
        </p:txBody>
      </p:sp>
    </p:spTree>
    <p:extLst>
      <p:ext uri="{BB962C8B-B14F-4D97-AF65-F5344CB8AC3E}">
        <p14:creationId xmlns:p14="http://schemas.microsoft.com/office/powerpoint/2010/main" val="22548759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sz="1100" b="1" i="0" u="none" strike="noStrike" cap="none" dirty="0" smtClean="0">
                <a:solidFill>
                  <a:srgbClr val="000000"/>
                </a:solidFill>
                <a:effectLst/>
                <a:ea typeface="Arial"/>
                <a:sym typeface="Arial"/>
              </a:rPr>
              <a:t>Activities</a:t>
            </a:r>
            <a:r>
              <a:rPr lang="en-US" sz="1100" b="1" i="0" u="none" strike="noStrike" cap="none" dirty="0">
                <a:solidFill>
                  <a:srgbClr val="000000"/>
                </a:solidFill>
                <a:effectLst/>
                <a:ea typeface="Arial"/>
                <a:sym typeface="Arial"/>
              </a:rPr>
              <a:t>: </a:t>
            </a:r>
            <a:endParaRPr lang="en-US" sz="1100" b="0" i="0" u="none" strike="noStrike" cap="none" dirty="0">
              <a:solidFill>
                <a:srgbClr val="000000"/>
              </a:solidFill>
              <a:effectLst/>
              <a:ea typeface="Arial"/>
              <a:sym typeface="Arial"/>
            </a:endParaRPr>
          </a:p>
          <a:p>
            <a:pPr marL="457200" lvl="0" indent="-298450">
              <a:buFont typeface="Wingdings" panose="05000000000000000000" pitchFamily="2" charset="2"/>
              <a:buChar char="v"/>
            </a:pPr>
            <a:r>
              <a:rPr lang="en-US" sz="1100" b="0" i="0" u="none" strike="noStrike" cap="none" dirty="0" smtClean="0">
                <a:solidFill>
                  <a:srgbClr val="000000"/>
                </a:solidFill>
                <a:effectLst/>
                <a:ea typeface="Arial"/>
                <a:sym typeface="Arial"/>
              </a:rPr>
              <a:t>Sea </a:t>
            </a:r>
            <a:r>
              <a:rPr lang="en-US" sz="1100" b="0" i="0" u="none" strike="noStrike" cap="none" dirty="0">
                <a:solidFill>
                  <a:srgbClr val="000000"/>
                </a:solidFill>
                <a:effectLst/>
                <a:ea typeface="Arial"/>
                <a:sym typeface="Arial"/>
              </a:rPr>
              <a:t>kayaking</a:t>
            </a:r>
          </a:p>
        </p:txBody>
      </p:sp>
    </p:spTree>
    <p:extLst>
      <p:ext uri="{BB962C8B-B14F-4D97-AF65-F5344CB8AC3E}">
        <p14:creationId xmlns:p14="http://schemas.microsoft.com/office/powerpoint/2010/main" val="16198148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spcAft>
                <a:spcPts val="1200"/>
              </a:spcAft>
              <a:buFont typeface="Wingdings" panose="05000000000000000000" pitchFamily="2" charset="2"/>
              <a:buNone/>
            </a:pPr>
            <a:r>
              <a:rPr lang="en-US" sz="1100" dirty="0" smtClean="0">
                <a:solidFill>
                  <a:schemeClr val="tx1"/>
                </a:solidFill>
                <a:latin typeface="Century Gothic" panose="020B0502020202020204" pitchFamily="34" charset="0"/>
              </a:rPr>
              <a:t>All resorts required a drive from </a:t>
            </a:r>
            <a:r>
              <a:rPr lang="en-US" sz="1100" dirty="0" err="1" smtClean="0">
                <a:solidFill>
                  <a:schemeClr val="tx1"/>
                </a:solidFill>
                <a:latin typeface="Century Gothic" panose="020B0502020202020204" pitchFamily="34" charset="0"/>
              </a:rPr>
              <a:t>Shihanook</a:t>
            </a:r>
            <a:r>
              <a:rPr lang="en-US" sz="1100" dirty="0" smtClean="0">
                <a:solidFill>
                  <a:schemeClr val="tx1"/>
                </a:solidFill>
                <a:latin typeface="Century Gothic" panose="020B0502020202020204" pitchFamily="34" charset="0"/>
              </a:rPr>
              <a:t> Ville airport and speed boat transfer</a:t>
            </a:r>
          </a:p>
          <a:p>
            <a:pPr marL="0" indent="0" algn="just">
              <a:spcAft>
                <a:spcPts val="1200"/>
              </a:spcAft>
              <a:buFont typeface="Wingdings" panose="05000000000000000000" pitchFamily="2" charset="2"/>
              <a:buNone/>
            </a:pPr>
            <a:r>
              <a:rPr lang="en-US" sz="1100" dirty="0" smtClean="0">
                <a:solidFill>
                  <a:schemeClr val="tx1"/>
                </a:solidFill>
                <a:latin typeface="Century Gothic" panose="020B0502020202020204" pitchFamily="34" charset="0"/>
              </a:rPr>
              <a:t>Photo</a:t>
            </a:r>
            <a:r>
              <a:rPr lang="en-US" sz="1100" dirty="0">
                <a:solidFill>
                  <a:schemeClr val="tx1"/>
                </a:solidFill>
                <a:latin typeface="Century Gothic" panose="020B0502020202020204" pitchFamily="34" charset="0"/>
              </a:rPr>
              <a:t>:</a:t>
            </a:r>
            <a:r>
              <a:rPr lang="en-US" sz="1100" baseline="0" dirty="0">
                <a:solidFill>
                  <a:schemeClr val="tx1"/>
                </a:solidFill>
                <a:latin typeface="Century Gothic" panose="020B0502020202020204" pitchFamily="34" charset="0"/>
              </a:rPr>
              <a:t> </a:t>
            </a:r>
            <a:r>
              <a:rPr lang="en-US" sz="1100" dirty="0" smtClean="0">
                <a:solidFill>
                  <a:schemeClr val="tx1"/>
                </a:solidFill>
                <a:latin typeface="Century Gothic" panose="020B0502020202020204" pitchFamily="34" charset="0"/>
              </a:rPr>
              <a:t>Song </a:t>
            </a:r>
            <a:r>
              <a:rPr lang="en-US" sz="1100" dirty="0" err="1" smtClean="0">
                <a:solidFill>
                  <a:schemeClr val="tx1"/>
                </a:solidFill>
                <a:latin typeface="Century Gothic" panose="020B0502020202020204" pitchFamily="34" charset="0"/>
              </a:rPr>
              <a:t>Saa</a:t>
            </a:r>
            <a:r>
              <a:rPr lang="en-US" sz="1100" dirty="0" smtClean="0">
                <a:solidFill>
                  <a:schemeClr val="tx1"/>
                </a:solidFill>
                <a:latin typeface="Century Gothic" panose="020B0502020202020204" pitchFamily="34" charset="0"/>
              </a:rPr>
              <a:t> Private Island</a:t>
            </a:r>
            <a:endParaRPr lang="en-US" dirty="0"/>
          </a:p>
        </p:txBody>
      </p:sp>
    </p:spTree>
    <p:extLst>
      <p:ext uri="{BB962C8B-B14F-4D97-AF65-F5344CB8AC3E}">
        <p14:creationId xmlns:p14="http://schemas.microsoft.com/office/powerpoint/2010/main" val="7403681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National flower of Cambodia – </a:t>
            </a:r>
            <a:r>
              <a:rPr lang="en-US" sz="1100" b="1" i="0" u="none" strike="noStrike" cap="none" dirty="0" err="1" smtClean="0">
                <a:solidFill>
                  <a:srgbClr val="000000"/>
                </a:solidFill>
                <a:effectLst/>
                <a:latin typeface="Century Gothic" panose="020B0502020202020204" pitchFamily="34" charset="0"/>
                <a:ea typeface="Century Gothic" panose="020B0502020202020204" pitchFamily="34" charset="0"/>
                <a:cs typeface="Arial"/>
                <a:sym typeface="Arial"/>
              </a:rPr>
              <a:t>Rumdul</a:t>
            </a:r>
            <a:r>
              <a:rPr lang="en-US" sz="1100" b="1"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 flower</a:t>
            </a:r>
            <a:r>
              <a:rPr lang="en-US" sz="1100" b="0"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 </a:t>
            </a:r>
            <a:r>
              <a:rPr lang="en-US" sz="1100" b="1" i="0" u="none" strike="noStrike" cap="none" dirty="0" err="1" smtClean="0">
                <a:solidFill>
                  <a:srgbClr val="000000"/>
                </a:solidFill>
                <a:effectLst/>
                <a:latin typeface="Century Gothic" panose="020B0502020202020204" pitchFamily="34" charset="0"/>
                <a:ea typeface="Century Gothic" panose="020B0502020202020204" pitchFamily="34" charset="0"/>
                <a:cs typeface="Arial"/>
                <a:sym typeface="Arial"/>
              </a:rPr>
              <a:t>Rumdul</a:t>
            </a:r>
            <a:r>
              <a:rPr lang="en-US" sz="1100" b="0"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 flower's </a:t>
            </a:r>
            <a:r>
              <a:rPr lang="en-US" sz="1100" b="0" i="0" u="none" strike="noStrike" cap="none" dirty="0" err="1" smtClean="0">
                <a:solidFill>
                  <a:srgbClr val="000000"/>
                </a:solidFill>
                <a:effectLst/>
                <a:latin typeface="Century Gothic" panose="020B0502020202020204" pitchFamily="34" charset="0"/>
                <a:ea typeface="Century Gothic" panose="020B0502020202020204" pitchFamily="34" charset="0"/>
                <a:cs typeface="Arial"/>
                <a:sym typeface="Arial"/>
              </a:rPr>
              <a:t>cientific</a:t>
            </a:r>
            <a:r>
              <a:rPr lang="en-US" sz="1100" b="0"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 name is </a:t>
            </a:r>
            <a:r>
              <a:rPr lang="en-US" sz="1100" b="1" i="0" u="none" strike="noStrike" cap="none" dirty="0" err="1" smtClean="0">
                <a:solidFill>
                  <a:srgbClr val="000000"/>
                </a:solidFill>
                <a:effectLst/>
                <a:latin typeface="Century Gothic" panose="020B0502020202020204" pitchFamily="34" charset="0"/>
                <a:ea typeface="Century Gothic" panose="020B0502020202020204" pitchFamily="34" charset="0"/>
                <a:cs typeface="Arial"/>
                <a:sym typeface="Arial"/>
              </a:rPr>
              <a:t>Mitrella</a:t>
            </a:r>
            <a:r>
              <a:rPr lang="en-US" sz="1100" b="1"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 </a:t>
            </a:r>
            <a:r>
              <a:rPr lang="en-US" sz="1100" b="1" i="0" u="none" strike="noStrike" cap="none" dirty="0" err="1" smtClean="0">
                <a:solidFill>
                  <a:srgbClr val="000000"/>
                </a:solidFill>
                <a:effectLst/>
                <a:latin typeface="Century Gothic" panose="020B0502020202020204" pitchFamily="34" charset="0"/>
                <a:ea typeface="Century Gothic" panose="020B0502020202020204" pitchFamily="34" charset="0"/>
                <a:cs typeface="Arial"/>
                <a:sym typeface="Arial"/>
              </a:rPr>
              <a:t>mesnyi</a:t>
            </a:r>
            <a:r>
              <a:rPr lang="en-US" sz="1100" b="0"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 </a:t>
            </a:r>
            <a:endParaRPr lang="en-US" dirty="0"/>
          </a:p>
        </p:txBody>
      </p:sp>
    </p:spTree>
    <p:extLst>
      <p:ext uri="{BB962C8B-B14F-4D97-AF65-F5344CB8AC3E}">
        <p14:creationId xmlns:p14="http://schemas.microsoft.com/office/powerpoint/2010/main" val="4510834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just">
              <a:lnSpc>
                <a:spcPct val="150000"/>
              </a:lnSpc>
              <a:buFont typeface="Wingdings" panose="05000000000000000000" pitchFamily="2" charset="2"/>
              <a:buChar char="§"/>
            </a:pPr>
            <a:r>
              <a:rPr lang="en-US" sz="1100" dirty="0">
                <a:solidFill>
                  <a:schemeClr val="tx1"/>
                </a:solidFill>
                <a:latin typeface="Century Gothic" panose="020B0502020202020204" pitchFamily="34" charset="0"/>
                <a:cs typeface="Segoe UI" panose="020B0502040204020203" pitchFamily="34" charset="0"/>
              </a:rPr>
              <a:t>Due to </a:t>
            </a:r>
            <a:r>
              <a:rPr lang="en-US" sz="1100" dirty="0" err="1">
                <a:solidFill>
                  <a:schemeClr val="tx1"/>
                </a:solidFill>
                <a:latin typeface="Century Gothic" panose="020B0502020202020204" pitchFamily="34" charset="0"/>
                <a:cs typeface="Segoe UI" panose="020B0502040204020203" pitchFamily="34" charset="0"/>
              </a:rPr>
              <a:t>Covid</a:t>
            </a:r>
            <a:r>
              <a:rPr lang="en-US" sz="1100" dirty="0">
                <a:solidFill>
                  <a:schemeClr val="tx1"/>
                </a:solidFill>
                <a:latin typeface="Century Gothic" panose="020B0502020202020204" pitchFamily="34" charset="0"/>
                <a:cs typeface="Segoe UI" panose="020B0502040204020203" pitchFamily="34" charset="0"/>
              </a:rPr>
              <a:t>, the term and condition may change without prior notice</a:t>
            </a:r>
          </a:p>
          <a:p>
            <a:pPr marL="285750" indent="-285750" algn="just">
              <a:lnSpc>
                <a:spcPct val="150000"/>
              </a:lnSpc>
              <a:buFont typeface="Wingdings" panose="05000000000000000000" pitchFamily="2" charset="2"/>
              <a:buChar char="§"/>
            </a:pPr>
            <a:r>
              <a:rPr lang="en-US" sz="1100" dirty="0">
                <a:solidFill>
                  <a:schemeClr val="tx1"/>
                </a:solidFill>
                <a:latin typeface="Century Gothic" panose="020B0502020202020204" pitchFamily="34" charset="0"/>
                <a:cs typeface="Segoe UI" panose="020B0502040204020203" pitchFamily="34" charset="0"/>
              </a:rPr>
              <a:t>Please consult with AURORA TRAVEL TEAM for update</a:t>
            </a:r>
          </a:p>
          <a:p>
            <a:pPr marL="158750" indent="0">
              <a:buNone/>
            </a:pPr>
            <a:endParaRPr lang="en-US" dirty="0"/>
          </a:p>
        </p:txBody>
      </p:sp>
    </p:spTree>
    <p:extLst>
      <p:ext uri="{BB962C8B-B14F-4D97-AF65-F5344CB8AC3E}">
        <p14:creationId xmlns:p14="http://schemas.microsoft.com/office/powerpoint/2010/main" val="2244426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6d590075ef_0_258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6d590075ef_0_258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836152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Century Gothic" panose="020B0502020202020204" pitchFamily="34" charset="0"/>
                <a:cs typeface="Segoe UI" panose="020B0502040204020203" pitchFamily="34" charset="0"/>
              </a:rPr>
              <a:t>Cambodia: </a:t>
            </a:r>
          </a:p>
          <a:p>
            <a:pPr marL="285750" indent="-285750">
              <a:buFont typeface="Arial" panose="020B0604020202020204" pitchFamily="34" charset="0"/>
              <a:buChar char="•"/>
            </a:pPr>
            <a:r>
              <a:rPr lang="en-US" sz="1100" dirty="0">
                <a:latin typeface="Century Gothic" panose="020B0502020202020204" pitchFamily="34" charset="0"/>
                <a:cs typeface="Segoe UI" panose="020B0502040204020203" pitchFamily="34" charset="0"/>
              </a:rPr>
              <a:t>Best travel months		: Jan, Feb, Mar, Oct, Nov &amp; Dec. Dry season, cool climate. Average 20</a:t>
            </a:r>
            <a:r>
              <a:rPr lang="en-US" sz="1100" baseline="30000" dirty="0">
                <a:latin typeface="Century Gothic" panose="020B0502020202020204" pitchFamily="34" charset="0"/>
                <a:cs typeface="Segoe UI" panose="020B0502040204020203" pitchFamily="34" charset="0"/>
              </a:rPr>
              <a:t>o</a:t>
            </a:r>
            <a:r>
              <a:rPr lang="en-US" sz="1100" dirty="0">
                <a:latin typeface="Century Gothic" panose="020B0502020202020204" pitchFamily="34" charset="0"/>
                <a:cs typeface="Segoe UI" panose="020B0502040204020203" pitchFamily="34" charset="0"/>
              </a:rPr>
              <a:t>C – 32</a:t>
            </a:r>
            <a:r>
              <a:rPr lang="en-US" sz="1100" baseline="30000" dirty="0">
                <a:latin typeface="Century Gothic" panose="020B0502020202020204" pitchFamily="34" charset="0"/>
                <a:cs typeface="Segoe UI" panose="020B0502040204020203" pitchFamily="34" charset="0"/>
              </a:rPr>
              <a:t>o</a:t>
            </a:r>
            <a:r>
              <a:rPr lang="en-US" sz="1100" dirty="0">
                <a:latin typeface="Century Gothic" panose="020B0502020202020204" pitchFamily="34" charset="0"/>
                <a:cs typeface="Segoe UI" panose="020B0502040204020203" pitchFamily="34" charset="0"/>
              </a:rPr>
              <a:t>C </a:t>
            </a:r>
          </a:p>
          <a:p>
            <a:pPr marL="285750" indent="-285750">
              <a:buFont typeface="Arial" panose="020B0604020202020204" pitchFamily="34" charset="0"/>
              <a:buChar char="•"/>
            </a:pPr>
            <a:r>
              <a:rPr lang="en-US" sz="1100" dirty="0">
                <a:latin typeface="Century Gothic" panose="020B0502020202020204" pitchFamily="34" charset="0"/>
                <a:cs typeface="Segoe UI" panose="020B0502040204020203" pitchFamily="34" charset="0"/>
              </a:rPr>
              <a:t>Shoulder season		: Apr to Jun. Beginning of raining season. Hottest months of the year. Average 32</a:t>
            </a:r>
            <a:r>
              <a:rPr lang="en-US" sz="1100" baseline="30000" dirty="0">
                <a:latin typeface="Century Gothic" panose="020B0502020202020204" pitchFamily="34" charset="0"/>
                <a:cs typeface="Segoe UI" panose="020B0502040204020203" pitchFamily="34" charset="0"/>
              </a:rPr>
              <a:t>o</a:t>
            </a:r>
            <a:r>
              <a:rPr lang="en-US" sz="1100" dirty="0">
                <a:latin typeface="Century Gothic" panose="020B0502020202020204" pitchFamily="34" charset="0"/>
                <a:cs typeface="Segoe UI" panose="020B0502040204020203" pitchFamily="34" charset="0"/>
              </a:rPr>
              <a:t>C – 35</a:t>
            </a:r>
            <a:r>
              <a:rPr lang="en-US" sz="1100" baseline="30000" dirty="0">
                <a:latin typeface="Century Gothic" panose="020B0502020202020204" pitchFamily="34" charset="0"/>
                <a:cs typeface="Segoe UI" panose="020B0502040204020203" pitchFamily="34" charset="0"/>
              </a:rPr>
              <a:t>o</a:t>
            </a:r>
            <a:r>
              <a:rPr lang="en-US" sz="1100" dirty="0">
                <a:latin typeface="Century Gothic" panose="020B0502020202020204" pitchFamily="34" charset="0"/>
                <a:cs typeface="Segoe UI" panose="020B0502040204020203" pitchFamily="34" charset="0"/>
              </a:rPr>
              <a:t>C </a:t>
            </a:r>
          </a:p>
          <a:p>
            <a:pPr marL="285750" indent="-285750">
              <a:buFont typeface="Arial" panose="020B0604020202020204" pitchFamily="34" charset="0"/>
              <a:buChar char="•"/>
            </a:pPr>
            <a:r>
              <a:rPr lang="en-US" sz="1100" dirty="0">
                <a:latin typeface="Century Gothic" panose="020B0502020202020204" pitchFamily="34" charset="0"/>
                <a:cs typeface="Segoe UI" panose="020B0502040204020203" pitchFamily="34" charset="0"/>
              </a:rPr>
              <a:t>Raining season		: from Jul to Sept. Middle of raining season, high rainfall and hot. Average 25</a:t>
            </a:r>
            <a:r>
              <a:rPr lang="en-US" sz="1100" baseline="30000" dirty="0">
                <a:latin typeface="Century Gothic" panose="020B0502020202020204" pitchFamily="34" charset="0"/>
                <a:cs typeface="Segoe UI" panose="020B0502040204020203" pitchFamily="34" charset="0"/>
              </a:rPr>
              <a:t>o</a:t>
            </a:r>
            <a:r>
              <a:rPr lang="en-US" sz="1100" dirty="0">
                <a:latin typeface="Century Gothic" panose="020B0502020202020204" pitchFamily="34" charset="0"/>
                <a:cs typeface="Segoe UI" panose="020B0502040204020203" pitchFamily="34" charset="0"/>
              </a:rPr>
              <a:t>C – 32</a:t>
            </a:r>
            <a:r>
              <a:rPr lang="en-US" sz="1100" baseline="30000" dirty="0">
                <a:latin typeface="Century Gothic" panose="020B0502020202020204" pitchFamily="34" charset="0"/>
                <a:cs typeface="Segoe UI" panose="020B0502040204020203" pitchFamily="34" charset="0"/>
              </a:rPr>
              <a:t>o</a:t>
            </a:r>
            <a:r>
              <a:rPr lang="en-US" sz="1100" dirty="0">
                <a:latin typeface="Century Gothic" panose="020B0502020202020204" pitchFamily="34" charset="0"/>
                <a:cs typeface="Segoe UI" panose="020B0502040204020203" pitchFamily="34" charset="0"/>
              </a:rPr>
              <a:t>C </a:t>
            </a:r>
          </a:p>
          <a:p>
            <a:pPr marL="158750" indent="0">
              <a:buNone/>
            </a:pPr>
            <a:endParaRPr lang="en-US" dirty="0"/>
          </a:p>
        </p:txBody>
      </p:sp>
    </p:spTree>
    <p:extLst>
      <p:ext uri="{BB962C8B-B14F-4D97-AF65-F5344CB8AC3E}">
        <p14:creationId xmlns:p14="http://schemas.microsoft.com/office/powerpoint/2010/main" val="8095134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6d590075ef_0_258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6d590075ef_0_258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Activities: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Wingdings" panose="05000000000000000000" pitchFamily="2" charset="2"/>
              <a:buChar char="v"/>
              <a:tabLst/>
              <a:defRPr/>
            </a:pPr>
            <a:r>
              <a:rPr lang="en-US" sz="1100" b="0"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Visit Angkor</a:t>
            </a:r>
            <a:r>
              <a:rPr lang="en-US" sz="1100" b="0" i="0" u="none" strike="noStrike" cap="none" baseline="0" dirty="0" smtClean="0">
                <a:solidFill>
                  <a:srgbClr val="000000"/>
                </a:solidFill>
                <a:effectLst/>
                <a:latin typeface="Century Gothic" panose="020B0502020202020204" pitchFamily="34" charset="0"/>
                <a:ea typeface="Century Gothic" panose="020B0502020202020204" pitchFamily="34" charset="0"/>
                <a:cs typeface="Arial"/>
                <a:sym typeface="Arial"/>
              </a:rPr>
              <a:t> Thom temple, </a:t>
            </a:r>
            <a:r>
              <a:rPr lang="en-US" sz="1100" b="0"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is a microcosm of the universe,</a:t>
            </a:r>
            <a:r>
              <a:rPr lang="en-US" sz="1100" b="0" i="0" u="none" strike="noStrike" cap="none" baseline="0" dirty="0" smtClean="0">
                <a:solidFill>
                  <a:srgbClr val="000000"/>
                </a:solidFill>
                <a:effectLst/>
                <a:latin typeface="Century Gothic" panose="020B0502020202020204" pitchFamily="34" charset="0"/>
                <a:ea typeface="Century Gothic" panose="020B0502020202020204" pitchFamily="34" charset="0"/>
                <a:cs typeface="Arial"/>
                <a:sym typeface="Arial"/>
              </a:rPr>
              <a:t> </a:t>
            </a:r>
            <a:r>
              <a:rPr lang="en-US" sz="1100" b="0"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divided into four parts by the main axes: </a:t>
            </a:r>
            <a:r>
              <a:rPr lang="en-US" sz="1100" b="0" i="0" u="none" strike="noStrike" cap="none" dirty="0" err="1" smtClean="0">
                <a:solidFill>
                  <a:srgbClr val="000000"/>
                </a:solidFill>
                <a:effectLst/>
                <a:latin typeface="Century Gothic" panose="020B0502020202020204" pitchFamily="34" charset="0"/>
                <a:ea typeface="Century Gothic" panose="020B0502020202020204" pitchFamily="34" charset="0"/>
                <a:cs typeface="Arial"/>
                <a:sym typeface="Arial"/>
              </a:rPr>
              <a:t>Bayon</a:t>
            </a:r>
            <a:r>
              <a:rPr lang="en-US" sz="1100" b="0"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a:t>
            </a:r>
            <a:r>
              <a:rPr lang="en-US" sz="1100" b="0" i="0" u="none" strike="noStrike" cap="none" baseline="0" dirty="0" smtClean="0">
                <a:solidFill>
                  <a:srgbClr val="000000"/>
                </a:solidFill>
                <a:effectLst/>
                <a:latin typeface="Century Gothic" panose="020B0502020202020204" pitchFamily="34" charset="0"/>
                <a:ea typeface="Century Gothic" panose="020B0502020202020204" pitchFamily="34" charset="0"/>
                <a:cs typeface="Arial"/>
                <a:sym typeface="Arial"/>
              </a:rPr>
              <a:t> </a:t>
            </a:r>
            <a:r>
              <a:rPr lang="en-US" sz="1100" b="0" i="0" u="none" strike="noStrike" cap="none" baseline="0" dirty="0" err="1" smtClean="0">
                <a:solidFill>
                  <a:srgbClr val="000000"/>
                </a:solidFill>
                <a:effectLst/>
                <a:latin typeface="Century Gothic" panose="020B0502020202020204" pitchFamily="34" charset="0"/>
                <a:ea typeface="Century Gothic" panose="020B0502020202020204" pitchFamily="34" charset="0"/>
                <a:cs typeface="Arial"/>
                <a:sym typeface="Arial"/>
              </a:rPr>
              <a:t>Baphuon</a:t>
            </a:r>
            <a:r>
              <a:rPr lang="en-US" sz="1100" b="0" i="0" u="none" strike="noStrike" cap="none" baseline="0" dirty="0" smtClean="0">
                <a:solidFill>
                  <a:srgbClr val="000000"/>
                </a:solidFill>
                <a:effectLst/>
                <a:latin typeface="Century Gothic" panose="020B0502020202020204" pitchFamily="34" charset="0"/>
                <a:ea typeface="Century Gothic" panose="020B0502020202020204" pitchFamily="34" charset="0"/>
                <a:cs typeface="Arial"/>
                <a:sym typeface="Arial"/>
              </a:rPr>
              <a:t>, the Royal </a:t>
            </a:r>
            <a:r>
              <a:rPr lang="en-US" sz="1100" b="0" i="0" u="none" strike="noStrike" cap="none" baseline="0" dirty="0" err="1" smtClean="0">
                <a:solidFill>
                  <a:srgbClr val="000000"/>
                </a:solidFill>
                <a:effectLst/>
                <a:latin typeface="Century Gothic" panose="020B0502020202020204" pitchFamily="34" charset="0"/>
                <a:ea typeface="Century Gothic" panose="020B0502020202020204" pitchFamily="34" charset="0"/>
                <a:cs typeface="Arial"/>
                <a:sym typeface="Arial"/>
              </a:rPr>
              <a:t>Enclosu</a:t>
            </a:r>
            <a:r>
              <a:rPr lang="en-US" sz="1100" b="0" i="0" u="none" strike="noStrike" cap="none" dirty="0" err="1" smtClean="0">
                <a:solidFill>
                  <a:srgbClr val="000000"/>
                </a:solidFill>
                <a:effectLst/>
                <a:latin typeface="Century Gothic" panose="020B0502020202020204" pitchFamily="34" charset="0"/>
                <a:ea typeface="Century Gothic" panose="020B0502020202020204" pitchFamily="34" charset="0"/>
                <a:cs typeface="Arial"/>
                <a:sym typeface="Arial"/>
              </a:rPr>
              <a:t>the</a:t>
            </a:r>
            <a:r>
              <a:rPr lang="en-US" sz="1100" b="0"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 highlights temples: </a:t>
            </a:r>
            <a:r>
              <a:rPr lang="en-US" sz="1100" b="0" i="0" u="none" strike="noStrike" cap="none" baseline="0" dirty="0" smtClean="0">
                <a:solidFill>
                  <a:srgbClr val="000000"/>
                </a:solidFill>
                <a:effectLst/>
                <a:latin typeface="Century Gothic" panose="020B0502020202020204" pitchFamily="34" charset="0"/>
                <a:ea typeface="Century Gothic" panose="020B0502020202020204" pitchFamily="34" charset="0"/>
                <a:cs typeface="Arial"/>
                <a:sym typeface="Arial"/>
              </a:rPr>
              <a:t>re and the Terrace of Elephants</a:t>
            </a:r>
            <a:endParaRPr lang="en-US" sz="1100" b="0"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endParaRPr>
          </a:p>
        </p:txBody>
      </p:sp>
    </p:spTree>
    <p:extLst>
      <p:ext uri="{BB962C8B-B14F-4D97-AF65-F5344CB8AC3E}">
        <p14:creationId xmlns:p14="http://schemas.microsoft.com/office/powerpoint/2010/main" val="1357757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6d590075ef_0_258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6d590075ef_0_258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Activities: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Wingdings" panose="05000000000000000000" pitchFamily="2" charset="2"/>
              <a:buChar char="v"/>
              <a:tabLst/>
              <a:defRPr/>
            </a:pPr>
            <a:r>
              <a:rPr lang="en-US" sz="1100" b="0"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Visi</a:t>
            </a:r>
            <a:r>
              <a:rPr lang="en-US" sz="1100" b="0" i="0" u="none" strike="noStrike" cap="none" baseline="0" dirty="0" smtClean="0">
                <a:solidFill>
                  <a:srgbClr val="000000"/>
                </a:solidFill>
                <a:effectLst/>
                <a:latin typeface="Century Gothic" panose="020B0502020202020204" pitchFamily="34" charset="0"/>
                <a:ea typeface="Century Gothic" panose="020B0502020202020204" pitchFamily="34" charset="0"/>
                <a:cs typeface="Arial"/>
                <a:sym typeface="Arial"/>
              </a:rPr>
              <a:t>t Ta </a:t>
            </a:r>
            <a:r>
              <a:rPr lang="en-US" sz="1100" b="0" i="0" u="none" strike="noStrike" cap="none" baseline="0" dirty="0" err="1" smtClean="0">
                <a:solidFill>
                  <a:srgbClr val="000000"/>
                </a:solidFill>
                <a:effectLst/>
                <a:latin typeface="Century Gothic" panose="020B0502020202020204" pitchFamily="34" charset="0"/>
                <a:ea typeface="Century Gothic" panose="020B0502020202020204" pitchFamily="34" charset="0"/>
                <a:cs typeface="Arial"/>
                <a:sym typeface="Arial"/>
              </a:rPr>
              <a:t>Prohm</a:t>
            </a:r>
            <a:r>
              <a:rPr lang="en-US" sz="1100" b="0" i="0" u="none" strike="noStrike" cap="none" baseline="0" dirty="0" smtClean="0">
                <a:solidFill>
                  <a:srgbClr val="000000"/>
                </a:solidFill>
                <a:effectLst/>
                <a:latin typeface="Century Gothic" panose="020B0502020202020204" pitchFamily="34" charset="0"/>
                <a:ea typeface="Century Gothic" panose="020B0502020202020204" pitchFamily="34" charset="0"/>
                <a:cs typeface="Arial"/>
                <a:sym typeface="Arial"/>
              </a:rPr>
              <a:t> temple, t</a:t>
            </a:r>
            <a:r>
              <a:rPr lang="en-US" sz="1100" b="0"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he so-called 'Tomb Raider Temple', Ta </a:t>
            </a:r>
            <a:r>
              <a:rPr lang="en-US" sz="1100" b="0" i="0" u="none" strike="noStrike" cap="none" dirty="0" err="1" smtClean="0">
                <a:solidFill>
                  <a:srgbClr val="000000"/>
                </a:solidFill>
                <a:effectLst/>
                <a:latin typeface="Century Gothic" panose="020B0502020202020204" pitchFamily="34" charset="0"/>
                <a:ea typeface="Century Gothic" panose="020B0502020202020204" pitchFamily="34" charset="0"/>
                <a:cs typeface="Arial"/>
                <a:sym typeface="Arial"/>
              </a:rPr>
              <a:t>Prohm</a:t>
            </a:r>
            <a:r>
              <a:rPr lang="en-US" sz="1100" b="0"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 is cloaked in dappled shadow, its crumbling towers and walls locked in the slow muscular embrace of vast root systems</a:t>
            </a:r>
          </a:p>
        </p:txBody>
      </p:sp>
    </p:spTree>
    <p:extLst>
      <p:ext uri="{BB962C8B-B14F-4D97-AF65-F5344CB8AC3E}">
        <p14:creationId xmlns:p14="http://schemas.microsoft.com/office/powerpoint/2010/main" val="3193414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1" dirty="0" smtClean="0"/>
              <a:t>Activities: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Wingdings" panose="05000000000000000000" pitchFamily="2" charset="2"/>
              <a:buChar char="v"/>
              <a:tabLst/>
              <a:defRPr/>
            </a:pPr>
            <a:r>
              <a:rPr lang="en-US" sz="1100" b="0"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Hiking to </a:t>
            </a:r>
            <a:r>
              <a:rPr lang="en-US" sz="1100" b="0" i="0" u="none" strike="noStrike" cap="none" dirty="0" err="1" smtClean="0">
                <a:solidFill>
                  <a:srgbClr val="000000"/>
                </a:solidFill>
                <a:effectLst/>
                <a:latin typeface="Century Gothic" panose="020B0502020202020204" pitchFamily="34" charset="0"/>
                <a:ea typeface="Century Gothic" panose="020B0502020202020204" pitchFamily="34" charset="0"/>
                <a:cs typeface="Arial"/>
                <a:sym typeface="Arial"/>
              </a:rPr>
              <a:t>Kbal</a:t>
            </a:r>
            <a:r>
              <a:rPr lang="en-US" sz="1100" b="0"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 Spean ‘the River of a Thousand </a:t>
            </a:r>
            <a:r>
              <a:rPr lang="en-US" sz="1100" b="0" i="0" u="none" strike="noStrike" cap="none" dirty="0" err="1" smtClean="0">
                <a:solidFill>
                  <a:srgbClr val="000000"/>
                </a:solidFill>
                <a:effectLst/>
                <a:latin typeface="Century Gothic" panose="020B0502020202020204" pitchFamily="34" charset="0"/>
                <a:ea typeface="Century Gothic" panose="020B0502020202020204" pitchFamily="34" charset="0"/>
                <a:cs typeface="Arial"/>
                <a:sym typeface="Arial"/>
              </a:rPr>
              <a:t>Lingas</a:t>
            </a:r>
            <a:r>
              <a:rPr lang="en-US" sz="1100" b="0" i="0" u="none" strike="noStrike" cap="none" dirty="0" smtClean="0">
                <a:solidFill>
                  <a:srgbClr val="000000"/>
                </a:solidFill>
                <a:effectLst/>
                <a:latin typeface="Century Gothic" panose="020B0502020202020204" pitchFamily="34" charset="0"/>
                <a:ea typeface="Century Gothic" panose="020B0502020202020204" pitchFamily="34" charset="0"/>
                <a:cs typeface="Arial"/>
                <a:sym typeface="Arial"/>
              </a:rPr>
              <a:t>’. It is a 2km uphill walk to the carvings, along a pretty path that winds its way up into the jungle, passing some interesting boulder formations along the way.</a:t>
            </a:r>
          </a:p>
          <a:p>
            <a:pPr marL="158750" indent="0">
              <a:buNone/>
            </a:pPr>
            <a:endParaRPr lang="en-US" dirty="0"/>
          </a:p>
        </p:txBody>
      </p:sp>
    </p:spTree>
    <p:extLst>
      <p:ext uri="{BB962C8B-B14F-4D97-AF65-F5344CB8AC3E}">
        <p14:creationId xmlns:p14="http://schemas.microsoft.com/office/powerpoint/2010/main" val="1045437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6d590075ef_0_258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6d590075ef_0_258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b="1" i="0" u="none" strike="noStrike" cap="none" dirty="0" smtClean="0">
                <a:solidFill>
                  <a:srgbClr val="000000"/>
                </a:solidFill>
                <a:effectLst/>
                <a:ea typeface="Arial"/>
                <a:sym typeface="Arial"/>
              </a:rPr>
              <a:t>Activities</a:t>
            </a:r>
            <a:r>
              <a:rPr lang="en-US" sz="1100" b="1" i="0" u="none" strike="noStrike" cap="none" dirty="0">
                <a:solidFill>
                  <a:srgbClr val="000000"/>
                </a:solidFill>
                <a:effectLst/>
                <a:ea typeface="Arial"/>
                <a:sym typeface="Arial"/>
              </a:rPr>
              <a:t>: </a:t>
            </a:r>
            <a:endParaRPr lang="en-US" sz="1100" b="0" i="0" u="none" strike="noStrike" cap="none" dirty="0">
              <a:solidFill>
                <a:srgbClr val="000000"/>
              </a:solidFill>
              <a:effectLst/>
              <a:ea typeface="Arial"/>
              <a:sym typeface="Arial"/>
            </a:endParaRPr>
          </a:p>
          <a:p>
            <a:pPr marL="457200" lvl="0" indent="-298450">
              <a:buFont typeface="Wingdings" panose="05000000000000000000" pitchFamily="2" charset="2"/>
              <a:buChar char="v"/>
            </a:pPr>
            <a:r>
              <a:rPr lang="en-US" sz="1100" b="0" i="0" u="none" strike="noStrike" cap="none" dirty="0">
                <a:solidFill>
                  <a:srgbClr val="000000"/>
                </a:solidFill>
                <a:effectLst/>
                <a:ea typeface="Arial"/>
                <a:sym typeface="Arial"/>
              </a:rPr>
              <a:t>Flying over Angkor by helicopter</a:t>
            </a:r>
          </a:p>
          <a:p>
            <a:pPr marL="158750" lvl="0" indent="0">
              <a:buNone/>
            </a:pPr>
            <a:r>
              <a:rPr lang="en-US" sz="1100" b="0" i="0" u="none" strike="noStrike" cap="none" baseline="0" dirty="0" smtClean="0">
                <a:solidFill>
                  <a:srgbClr val="000000"/>
                </a:solidFill>
                <a:effectLst/>
                <a:ea typeface="Arial"/>
                <a:sym typeface="Arial"/>
              </a:rPr>
              <a:t>        </a:t>
            </a:r>
            <a:r>
              <a:rPr lang="en-US" sz="1100" b="0" i="0" u="none" strike="noStrike" cap="none" dirty="0" smtClean="0">
                <a:solidFill>
                  <a:srgbClr val="000000"/>
                </a:solidFill>
                <a:effectLst/>
                <a:ea typeface="Arial"/>
                <a:sym typeface="Arial"/>
              </a:rPr>
              <a:t>Duration</a:t>
            </a:r>
            <a:r>
              <a:rPr lang="en-US" sz="1100" b="0" i="0" u="none" strike="noStrike" cap="none" baseline="0" dirty="0">
                <a:solidFill>
                  <a:srgbClr val="000000"/>
                </a:solidFill>
                <a:effectLst/>
                <a:ea typeface="Arial"/>
                <a:sym typeface="Arial"/>
              </a:rPr>
              <a:t>: </a:t>
            </a:r>
            <a:r>
              <a:rPr lang="vi-VN" sz="1100" i="0" dirty="0">
                <a:latin typeface="Segoe UI" panose="020B0502040204020203" pitchFamily="34" charset="0"/>
                <a:cs typeface="Segoe UI" panose="020B0502040204020203" pitchFamily="34" charset="0"/>
              </a:rPr>
              <a:t>8minutes – 60 minutes upon on clients’ picked route</a:t>
            </a:r>
            <a:endParaRPr lang="en-US" sz="1100" i="0" dirty="0">
              <a:latin typeface="Century Gothic" panose="020B0502020202020204" pitchFamily="34" charset="0"/>
              <a:cs typeface="Segoe UI" panose="020B0502040204020203" pitchFamily="34" charset="0"/>
            </a:endParaRPr>
          </a:p>
          <a:p>
            <a:pPr marL="158750" lvl="0" indent="0">
              <a:buNone/>
            </a:pPr>
            <a:r>
              <a:rPr lang="en-US" sz="1100" b="0" i="0" u="none" strike="noStrike" cap="none" baseline="0" dirty="0" smtClean="0">
                <a:solidFill>
                  <a:srgbClr val="000000"/>
                </a:solidFill>
                <a:effectLst/>
                <a:latin typeface="Century Gothic" panose="020B0502020202020204" pitchFamily="34" charset="0"/>
                <a:ea typeface="Arial"/>
                <a:cs typeface="Segoe UI" panose="020B0502040204020203" pitchFamily="34" charset="0"/>
                <a:sym typeface="Arial"/>
              </a:rPr>
              <a:t>        Capacity</a:t>
            </a:r>
            <a:r>
              <a:rPr lang="en-US" sz="1100" b="0" i="0" u="none" strike="noStrike" cap="none" baseline="0" dirty="0">
                <a:solidFill>
                  <a:srgbClr val="000000"/>
                </a:solidFill>
                <a:effectLst/>
                <a:latin typeface="Century Gothic" panose="020B0502020202020204" pitchFamily="34" charset="0"/>
                <a:ea typeface="Arial"/>
                <a:cs typeface="Segoe UI" panose="020B0502040204020203" pitchFamily="34" charset="0"/>
                <a:sym typeface="Arial"/>
              </a:rPr>
              <a:t>: </a:t>
            </a:r>
            <a:r>
              <a:rPr lang="vi-VN" sz="1100" i="0" dirty="0">
                <a:latin typeface="Segoe UI" panose="020B0502040204020203" pitchFamily="34" charset="0"/>
                <a:cs typeface="Segoe UI" panose="020B0502040204020203" pitchFamily="34" charset="0"/>
              </a:rPr>
              <a:t>max 5pax/ scenic flight (no baggage</a:t>
            </a:r>
            <a:r>
              <a:rPr lang="vi-VN" sz="1100" i="0" dirty="0" smtClean="0">
                <a:latin typeface="Segoe UI" panose="020B0502040204020203" pitchFamily="34" charset="0"/>
                <a:cs typeface="Segoe UI" panose="020B0502040204020203" pitchFamily="34" charset="0"/>
              </a:rPr>
              <a:t>)</a:t>
            </a:r>
            <a:endParaRPr lang="en-US" sz="1100" b="0" i="0" u="none" strike="noStrike" cap="none" dirty="0">
              <a:solidFill>
                <a:srgbClr val="000000"/>
              </a:solidFill>
              <a:effectLst/>
              <a:ea typeface="Arial"/>
              <a:sym typeface="Arial"/>
            </a:endParaRPr>
          </a:p>
        </p:txBody>
      </p:sp>
    </p:spTree>
    <p:extLst>
      <p:ext uri="{BB962C8B-B14F-4D97-AF65-F5344CB8AC3E}">
        <p14:creationId xmlns:p14="http://schemas.microsoft.com/office/powerpoint/2010/main" val="532092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5405576" y="1263788"/>
            <a:ext cx="3417600" cy="20526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Clr>
                <a:schemeClr val="dk2"/>
              </a:buClr>
              <a:buSzPts val="6000"/>
              <a:buNone/>
              <a:defRPr sz="6000">
                <a:solidFill>
                  <a:schemeClr val="dk2"/>
                </a:solidFill>
              </a:defRPr>
            </a:lvl1pPr>
            <a:lvl2pPr lvl="1" algn="ctr">
              <a:lnSpc>
                <a:spcPct val="80000"/>
              </a:lnSpc>
              <a:spcBef>
                <a:spcPts val="0"/>
              </a:spcBef>
              <a:spcAft>
                <a:spcPts val="0"/>
              </a:spcAft>
              <a:buClr>
                <a:schemeClr val="dk2"/>
              </a:buClr>
              <a:buSzPts val="7200"/>
              <a:buNone/>
              <a:defRPr sz="7200">
                <a:solidFill>
                  <a:schemeClr val="dk2"/>
                </a:solidFill>
              </a:defRPr>
            </a:lvl2pPr>
            <a:lvl3pPr lvl="2" algn="ctr">
              <a:lnSpc>
                <a:spcPct val="80000"/>
              </a:lnSpc>
              <a:spcBef>
                <a:spcPts val="0"/>
              </a:spcBef>
              <a:spcAft>
                <a:spcPts val="0"/>
              </a:spcAft>
              <a:buClr>
                <a:schemeClr val="dk2"/>
              </a:buClr>
              <a:buSzPts val="7200"/>
              <a:buNone/>
              <a:defRPr sz="7200">
                <a:solidFill>
                  <a:schemeClr val="dk2"/>
                </a:solidFill>
              </a:defRPr>
            </a:lvl3pPr>
            <a:lvl4pPr lvl="3" algn="ctr">
              <a:lnSpc>
                <a:spcPct val="80000"/>
              </a:lnSpc>
              <a:spcBef>
                <a:spcPts val="0"/>
              </a:spcBef>
              <a:spcAft>
                <a:spcPts val="0"/>
              </a:spcAft>
              <a:buClr>
                <a:schemeClr val="dk2"/>
              </a:buClr>
              <a:buSzPts val="7200"/>
              <a:buNone/>
              <a:defRPr sz="7200">
                <a:solidFill>
                  <a:schemeClr val="dk2"/>
                </a:solidFill>
              </a:defRPr>
            </a:lvl4pPr>
            <a:lvl5pPr lvl="4" algn="ctr">
              <a:lnSpc>
                <a:spcPct val="80000"/>
              </a:lnSpc>
              <a:spcBef>
                <a:spcPts val="0"/>
              </a:spcBef>
              <a:spcAft>
                <a:spcPts val="0"/>
              </a:spcAft>
              <a:buClr>
                <a:schemeClr val="dk2"/>
              </a:buClr>
              <a:buSzPts val="7200"/>
              <a:buNone/>
              <a:defRPr sz="7200">
                <a:solidFill>
                  <a:schemeClr val="dk2"/>
                </a:solidFill>
              </a:defRPr>
            </a:lvl5pPr>
            <a:lvl6pPr lvl="5" algn="ctr">
              <a:lnSpc>
                <a:spcPct val="80000"/>
              </a:lnSpc>
              <a:spcBef>
                <a:spcPts val="0"/>
              </a:spcBef>
              <a:spcAft>
                <a:spcPts val="0"/>
              </a:spcAft>
              <a:buClr>
                <a:schemeClr val="dk2"/>
              </a:buClr>
              <a:buSzPts val="7200"/>
              <a:buNone/>
              <a:defRPr sz="7200">
                <a:solidFill>
                  <a:schemeClr val="dk2"/>
                </a:solidFill>
              </a:defRPr>
            </a:lvl6pPr>
            <a:lvl7pPr lvl="6" algn="ctr">
              <a:lnSpc>
                <a:spcPct val="80000"/>
              </a:lnSpc>
              <a:spcBef>
                <a:spcPts val="0"/>
              </a:spcBef>
              <a:spcAft>
                <a:spcPts val="0"/>
              </a:spcAft>
              <a:buClr>
                <a:schemeClr val="dk2"/>
              </a:buClr>
              <a:buSzPts val="7200"/>
              <a:buNone/>
              <a:defRPr sz="7200">
                <a:solidFill>
                  <a:schemeClr val="dk2"/>
                </a:solidFill>
              </a:defRPr>
            </a:lvl7pPr>
            <a:lvl8pPr lvl="7" algn="ctr">
              <a:lnSpc>
                <a:spcPct val="80000"/>
              </a:lnSpc>
              <a:spcBef>
                <a:spcPts val="0"/>
              </a:spcBef>
              <a:spcAft>
                <a:spcPts val="0"/>
              </a:spcAft>
              <a:buClr>
                <a:schemeClr val="dk2"/>
              </a:buClr>
              <a:buSzPts val="7200"/>
              <a:buNone/>
              <a:defRPr sz="7200">
                <a:solidFill>
                  <a:schemeClr val="dk2"/>
                </a:solidFill>
              </a:defRPr>
            </a:lvl8pPr>
            <a:lvl9pPr lvl="8" algn="ctr">
              <a:lnSpc>
                <a:spcPct val="80000"/>
              </a:lnSpc>
              <a:spcBef>
                <a:spcPts val="0"/>
              </a:spcBef>
              <a:spcAft>
                <a:spcPts val="0"/>
              </a:spcAft>
              <a:buClr>
                <a:schemeClr val="dk2"/>
              </a:buClr>
              <a:buSzPts val="7200"/>
              <a:buNone/>
              <a:defRPr sz="7200">
                <a:solidFill>
                  <a:schemeClr val="dk2"/>
                </a:solidFill>
              </a:defRPr>
            </a:lvl9pPr>
          </a:lstStyle>
          <a:p>
            <a:endParaRPr/>
          </a:p>
        </p:txBody>
      </p:sp>
      <p:sp>
        <p:nvSpPr>
          <p:cNvPr id="10" name="Google Shape;10;p2"/>
          <p:cNvSpPr txBox="1">
            <a:spLocks noGrp="1"/>
          </p:cNvSpPr>
          <p:nvPr>
            <p:ph type="subTitle" idx="1"/>
          </p:nvPr>
        </p:nvSpPr>
        <p:spPr>
          <a:xfrm>
            <a:off x="5405575" y="3087113"/>
            <a:ext cx="2736900" cy="792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accent1"/>
              </a:buClr>
              <a:buSzPts val="1800"/>
              <a:buNone/>
              <a:defRPr>
                <a:solidFill>
                  <a:schemeClr val="accent1"/>
                </a:solidFill>
              </a:defRPr>
            </a:lvl1pPr>
            <a:lvl2pPr lvl="1">
              <a:lnSpc>
                <a:spcPct val="100000"/>
              </a:lnSpc>
              <a:spcBef>
                <a:spcPts val="0"/>
              </a:spcBef>
              <a:spcAft>
                <a:spcPts val="0"/>
              </a:spcAft>
              <a:buClr>
                <a:schemeClr val="accent1"/>
              </a:buClr>
              <a:buSzPts val="2400"/>
              <a:buNone/>
              <a:defRPr sz="2400">
                <a:solidFill>
                  <a:schemeClr val="accent1"/>
                </a:solidFill>
              </a:defRPr>
            </a:lvl2pPr>
            <a:lvl3pPr lvl="2">
              <a:lnSpc>
                <a:spcPct val="100000"/>
              </a:lnSpc>
              <a:spcBef>
                <a:spcPts val="0"/>
              </a:spcBef>
              <a:spcAft>
                <a:spcPts val="0"/>
              </a:spcAft>
              <a:buClr>
                <a:schemeClr val="accent1"/>
              </a:buClr>
              <a:buSzPts val="2400"/>
              <a:buNone/>
              <a:defRPr sz="2400">
                <a:solidFill>
                  <a:schemeClr val="accent1"/>
                </a:solidFill>
              </a:defRPr>
            </a:lvl3pPr>
            <a:lvl4pPr lvl="3">
              <a:lnSpc>
                <a:spcPct val="100000"/>
              </a:lnSpc>
              <a:spcBef>
                <a:spcPts val="0"/>
              </a:spcBef>
              <a:spcAft>
                <a:spcPts val="0"/>
              </a:spcAft>
              <a:buClr>
                <a:schemeClr val="accent1"/>
              </a:buClr>
              <a:buSzPts val="2400"/>
              <a:buNone/>
              <a:defRPr sz="2400">
                <a:solidFill>
                  <a:schemeClr val="accent1"/>
                </a:solidFill>
              </a:defRPr>
            </a:lvl4pPr>
            <a:lvl5pPr lvl="4">
              <a:lnSpc>
                <a:spcPct val="100000"/>
              </a:lnSpc>
              <a:spcBef>
                <a:spcPts val="0"/>
              </a:spcBef>
              <a:spcAft>
                <a:spcPts val="0"/>
              </a:spcAft>
              <a:buClr>
                <a:schemeClr val="accent1"/>
              </a:buClr>
              <a:buSzPts val="2400"/>
              <a:buNone/>
              <a:defRPr sz="2400">
                <a:solidFill>
                  <a:schemeClr val="accent1"/>
                </a:solidFill>
              </a:defRPr>
            </a:lvl5pPr>
            <a:lvl6pPr lvl="5">
              <a:lnSpc>
                <a:spcPct val="100000"/>
              </a:lnSpc>
              <a:spcBef>
                <a:spcPts val="0"/>
              </a:spcBef>
              <a:spcAft>
                <a:spcPts val="0"/>
              </a:spcAft>
              <a:buClr>
                <a:schemeClr val="accent1"/>
              </a:buClr>
              <a:buSzPts val="2400"/>
              <a:buNone/>
              <a:defRPr sz="2400">
                <a:solidFill>
                  <a:schemeClr val="accent1"/>
                </a:solidFill>
              </a:defRPr>
            </a:lvl6pPr>
            <a:lvl7pPr lvl="6">
              <a:lnSpc>
                <a:spcPct val="100000"/>
              </a:lnSpc>
              <a:spcBef>
                <a:spcPts val="0"/>
              </a:spcBef>
              <a:spcAft>
                <a:spcPts val="0"/>
              </a:spcAft>
              <a:buClr>
                <a:schemeClr val="accent1"/>
              </a:buClr>
              <a:buSzPts val="2400"/>
              <a:buNone/>
              <a:defRPr sz="2400">
                <a:solidFill>
                  <a:schemeClr val="accent1"/>
                </a:solidFill>
              </a:defRPr>
            </a:lvl7pPr>
            <a:lvl8pPr lvl="7">
              <a:lnSpc>
                <a:spcPct val="100000"/>
              </a:lnSpc>
              <a:spcBef>
                <a:spcPts val="0"/>
              </a:spcBef>
              <a:spcAft>
                <a:spcPts val="0"/>
              </a:spcAft>
              <a:buClr>
                <a:schemeClr val="accent1"/>
              </a:buClr>
              <a:buSzPts val="2400"/>
              <a:buNone/>
              <a:defRPr sz="2400">
                <a:solidFill>
                  <a:schemeClr val="accent1"/>
                </a:solidFill>
              </a:defRPr>
            </a:lvl8pPr>
            <a:lvl9pPr lvl="8">
              <a:lnSpc>
                <a:spcPct val="100000"/>
              </a:lnSpc>
              <a:spcBef>
                <a:spcPts val="0"/>
              </a:spcBef>
              <a:spcAft>
                <a:spcPts val="0"/>
              </a:spcAft>
              <a:buClr>
                <a:schemeClr val="accent1"/>
              </a:buClr>
              <a:buSzPts val="2400"/>
              <a:buNone/>
              <a:defRPr sz="2400">
                <a:solidFill>
                  <a:schemeClr val="accent1"/>
                </a:solidFill>
              </a:defRPr>
            </a:lvl9pPr>
          </a:lstStyle>
          <a:p>
            <a:endParaRPr/>
          </a:p>
        </p:txBody>
      </p:sp>
      <p:sp>
        <p:nvSpPr>
          <p:cNvPr id="11" name="Google Shape;11;p2"/>
          <p:cNvSpPr/>
          <p:nvPr/>
        </p:nvSpPr>
        <p:spPr>
          <a:xfrm>
            <a:off x="1415502" y="125"/>
            <a:ext cx="33411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latin typeface="Century Gothic" panose="020B0502020202020204" pitchFamily="34" charset="0"/>
            </a:endParaRPr>
          </a:p>
        </p:txBody>
      </p:sp>
      <p:sp>
        <p:nvSpPr>
          <p:cNvPr id="12" name="Google Shape;12;p2"/>
          <p:cNvSpPr/>
          <p:nvPr/>
        </p:nvSpPr>
        <p:spPr>
          <a:xfrm>
            <a:off x="255000" y="358163"/>
            <a:ext cx="4201800" cy="4427400"/>
          </a:xfrm>
          <a:prstGeom prst="rect">
            <a:avLst/>
          </a:prstGeom>
          <a:noFill/>
          <a:ln w="19050"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latin typeface="Century Gothic" panose="020B0502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57"/>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 Three Columns 2">
  <p:cSld name="TITLE_AND_BODY_1_2">
    <p:spTree>
      <p:nvGrpSpPr>
        <p:cNvPr id="1" name="Shape 128"/>
        <p:cNvGrpSpPr/>
        <p:nvPr/>
      </p:nvGrpSpPr>
      <p:grpSpPr>
        <a:xfrm>
          <a:off x="0" y="0"/>
          <a:ext cx="0" cy="0"/>
          <a:chOff x="0" y="0"/>
          <a:chExt cx="0" cy="0"/>
        </a:xfrm>
      </p:grpSpPr>
      <p:sp>
        <p:nvSpPr>
          <p:cNvPr id="129" name="Google Shape;129;p20"/>
          <p:cNvSpPr/>
          <p:nvPr/>
        </p:nvSpPr>
        <p:spPr>
          <a:xfrm>
            <a:off x="-18298" y="-40625"/>
            <a:ext cx="768900" cy="3972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latin typeface="Century Gothic" panose="020B0502020202020204" pitchFamily="34" charset="0"/>
            </a:endParaRPr>
          </a:p>
        </p:txBody>
      </p:sp>
      <p:sp>
        <p:nvSpPr>
          <p:cNvPr id="130" name="Google Shape;130;p20"/>
          <p:cNvSpPr txBox="1">
            <a:spLocks noGrp="1"/>
          </p:cNvSpPr>
          <p:nvPr>
            <p:ph type="title"/>
          </p:nvPr>
        </p:nvSpPr>
        <p:spPr>
          <a:xfrm rot="-5400000">
            <a:off x="-639251" y="1601227"/>
            <a:ext cx="2788800" cy="572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1" name="Google Shape;131;p20"/>
          <p:cNvSpPr txBox="1">
            <a:spLocks noGrp="1"/>
          </p:cNvSpPr>
          <p:nvPr>
            <p:ph type="title" idx="2"/>
          </p:nvPr>
        </p:nvSpPr>
        <p:spPr>
          <a:xfrm>
            <a:off x="2102575" y="3405175"/>
            <a:ext cx="1623900" cy="409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32" name="Google Shape;132;p20"/>
          <p:cNvSpPr txBox="1">
            <a:spLocks noGrp="1"/>
          </p:cNvSpPr>
          <p:nvPr>
            <p:ph type="subTitle" idx="1"/>
          </p:nvPr>
        </p:nvSpPr>
        <p:spPr>
          <a:xfrm>
            <a:off x="2102575" y="3760050"/>
            <a:ext cx="1623900" cy="76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33" name="Google Shape;133;p20"/>
          <p:cNvSpPr txBox="1">
            <a:spLocks noGrp="1"/>
          </p:cNvSpPr>
          <p:nvPr>
            <p:ph type="title" idx="3"/>
          </p:nvPr>
        </p:nvSpPr>
        <p:spPr>
          <a:xfrm>
            <a:off x="4328602" y="3405175"/>
            <a:ext cx="1623900" cy="409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34" name="Google Shape;134;p20"/>
          <p:cNvSpPr txBox="1">
            <a:spLocks noGrp="1"/>
          </p:cNvSpPr>
          <p:nvPr>
            <p:ph type="subTitle" idx="4"/>
          </p:nvPr>
        </p:nvSpPr>
        <p:spPr>
          <a:xfrm>
            <a:off x="4328602" y="3760050"/>
            <a:ext cx="1623900" cy="76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35" name="Google Shape;135;p20"/>
          <p:cNvSpPr txBox="1">
            <a:spLocks noGrp="1"/>
          </p:cNvSpPr>
          <p:nvPr>
            <p:ph type="title" idx="5"/>
          </p:nvPr>
        </p:nvSpPr>
        <p:spPr>
          <a:xfrm>
            <a:off x="6554627" y="3405175"/>
            <a:ext cx="1623900" cy="409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36" name="Google Shape;136;p20"/>
          <p:cNvSpPr txBox="1">
            <a:spLocks noGrp="1"/>
          </p:cNvSpPr>
          <p:nvPr>
            <p:ph type="subTitle" idx="6"/>
          </p:nvPr>
        </p:nvSpPr>
        <p:spPr>
          <a:xfrm>
            <a:off x="6554627" y="3760050"/>
            <a:ext cx="1623900" cy="76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lvl1pPr>
              <a:defRPr>
                <a:latin typeface="Century Gothic" panose="020B0502020202020204" pitchFamily="34" charset="0"/>
              </a:defRPr>
            </a:lvl1pPr>
          </a:lstStyle>
          <a:p>
            <a:fld id="{50433737-1BD1-431C-8B68-D38EC8D50AFE}" type="datetimeFigureOut">
              <a:rPr lang="en-US" smtClean="0"/>
              <a:pPr/>
              <a:t>12/8/2021</a:t>
            </a:fld>
            <a:endParaRPr lang="en-US" dirty="0"/>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lvl1pPr>
              <a:defRPr>
                <a:latin typeface="Century Gothic" panose="020B0502020202020204" pitchFamily="34" charset="0"/>
              </a:defRPr>
            </a:lvl1pPr>
          </a:lstStyle>
          <a:p>
            <a:endParaRPr lang="en-US" dirty="0"/>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lvl1pPr>
              <a:defRPr>
                <a:latin typeface="Century Gothic" panose="020B0502020202020204" pitchFamily="34" charset="0"/>
              </a:defRPr>
            </a:lvl1pPr>
          </a:lstStyle>
          <a:p>
            <a:fld id="{DB6D29BA-2D07-4FB9-BCDF-62549FA4179B}" type="slidenum">
              <a:rPr lang="en-US" smtClean="0"/>
              <a:pPr/>
              <a:t>‹#›</a:t>
            </a:fld>
            <a:endParaRPr lang="en-US" dirty="0"/>
          </a:p>
        </p:txBody>
      </p:sp>
    </p:spTree>
    <p:extLst>
      <p:ext uri="{BB962C8B-B14F-4D97-AF65-F5344CB8AC3E}">
        <p14:creationId xmlns:p14="http://schemas.microsoft.com/office/powerpoint/2010/main" val="305699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57"/>
        <p:cNvGrpSpPr/>
        <p:nvPr/>
      </p:nvGrpSpPr>
      <p:grpSpPr>
        <a:xfrm>
          <a:off x="0" y="0"/>
          <a:ext cx="0" cy="0"/>
          <a:chOff x="0" y="0"/>
          <a:chExt cx="0" cy="0"/>
        </a:xfrm>
      </p:grpSpPr>
    </p:spTree>
    <p:extLst>
      <p:ext uri="{BB962C8B-B14F-4D97-AF65-F5344CB8AC3E}">
        <p14:creationId xmlns:p14="http://schemas.microsoft.com/office/powerpoint/2010/main" val="1441128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 Three Columns 2">
  <p:cSld name="Title + Three Columns 2">
    <p:spTree>
      <p:nvGrpSpPr>
        <p:cNvPr id="1" name="Shape 128"/>
        <p:cNvGrpSpPr/>
        <p:nvPr/>
      </p:nvGrpSpPr>
      <p:grpSpPr>
        <a:xfrm>
          <a:off x="0" y="0"/>
          <a:ext cx="0" cy="0"/>
          <a:chOff x="0" y="0"/>
          <a:chExt cx="0" cy="0"/>
        </a:xfrm>
      </p:grpSpPr>
      <p:sp>
        <p:nvSpPr>
          <p:cNvPr id="129" name="Google Shape;129;p20"/>
          <p:cNvSpPr/>
          <p:nvPr/>
        </p:nvSpPr>
        <p:spPr>
          <a:xfrm>
            <a:off x="-18298" y="-40625"/>
            <a:ext cx="768900" cy="3972600"/>
          </a:xfrm>
          <a:prstGeom prst="rect">
            <a:avLst/>
          </a:prstGeom>
          <a:solidFill>
            <a:schemeClr val="accent1"/>
          </a:solidFill>
          <a:ln>
            <a:noFill/>
          </a:ln>
        </p:spPr>
        <p:txBody>
          <a:bodyPr spcFirstLastPara="1" wrap="square" lIns="91425" tIns="91425" rIns="91425" bIns="91425" anchor="ctr" anchorCtr="0">
            <a:noAutofit/>
          </a:bodyPr>
          <a:lstStyle/>
          <a:p>
            <a:endParaRPr dirty="0">
              <a:latin typeface="Century Gothic" panose="020B0502020202020204" pitchFamily="34" charset="0"/>
            </a:endParaRPr>
          </a:p>
        </p:txBody>
      </p:sp>
      <p:sp>
        <p:nvSpPr>
          <p:cNvPr id="130" name="Google Shape;130;p20"/>
          <p:cNvSpPr txBox="1">
            <a:spLocks noGrp="1"/>
          </p:cNvSpPr>
          <p:nvPr>
            <p:ph type="title"/>
          </p:nvPr>
        </p:nvSpPr>
        <p:spPr>
          <a:xfrm rot="-5400000">
            <a:off x="-639251" y="1601228"/>
            <a:ext cx="2788800" cy="572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1" name="Google Shape;131;p20"/>
          <p:cNvSpPr txBox="1">
            <a:spLocks noGrp="1"/>
          </p:cNvSpPr>
          <p:nvPr>
            <p:ph type="title" idx="2"/>
          </p:nvPr>
        </p:nvSpPr>
        <p:spPr>
          <a:xfrm>
            <a:off x="2102575" y="3405175"/>
            <a:ext cx="1623900" cy="409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32" name="Google Shape;132;p20"/>
          <p:cNvSpPr txBox="1">
            <a:spLocks noGrp="1"/>
          </p:cNvSpPr>
          <p:nvPr>
            <p:ph type="subTitle" idx="1"/>
          </p:nvPr>
        </p:nvSpPr>
        <p:spPr>
          <a:xfrm>
            <a:off x="2102575" y="3760050"/>
            <a:ext cx="1623900" cy="76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33" name="Google Shape;133;p20"/>
          <p:cNvSpPr txBox="1">
            <a:spLocks noGrp="1"/>
          </p:cNvSpPr>
          <p:nvPr>
            <p:ph type="title" idx="3"/>
          </p:nvPr>
        </p:nvSpPr>
        <p:spPr>
          <a:xfrm>
            <a:off x="4328603" y="3405175"/>
            <a:ext cx="1623900" cy="409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34" name="Google Shape;134;p20"/>
          <p:cNvSpPr txBox="1">
            <a:spLocks noGrp="1"/>
          </p:cNvSpPr>
          <p:nvPr>
            <p:ph type="subTitle" idx="4"/>
          </p:nvPr>
        </p:nvSpPr>
        <p:spPr>
          <a:xfrm>
            <a:off x="4328603" y="3760050"/>
            <a:ext cx="1623900" cy="76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35" name="Google Shape;135;p20"/>
          <p:cNvSpPr txBox="1">
            <a:spLocks noGrp="1"/>
          </p:cNvSpPr>
          <p:nvPr>
            <p:ph type="title" idx="5"/>
          </p:nvPr>
        </p:nvSpPr>
        <p:spPr>
          <a:xfrm>
            <a:off x="6554627" y="3405175"/>
            <a:ext cx="1623900" cy="409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36" name="Google Shape;136;p20"/>
          <p:cNvSpPr txBox="1">
            <a:spLocks noGrp="1"/>
          </p:cNvSpPr>
          <p:nvPr>
            <p:ph type="subTitle" idx="6"/>
          </p:nvPr>
        </p:nvSpPr>
        <p:spPr>
          <a:xfrm>
            <a:off x="6554627" y="3760050"/>
            <a:ext cx="1623900" cy="76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717065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a:xfrm>
            <a:off x="457200" y="4767263"/>
            <a:ext cx="2133600" cy="273844"/>
          </a:xfrm>
          <a:prstGeom prst="rect">
            <a:avLst/>
          </a:prstGeom>
        </p:spPr>
        <p:txBody>
          <a:bodyPr/>
          <a:lstStyle>
            <a:lvl1pPr>
              <a:defRPr>
                <a:latin typeface="Century Gothic" panose="020B0502020202020204" pitchFamily="34" charset="0"/>
              </a:defRPr>
            </a:lvl1pPr>
          </a:lstStyle>
          <a:p>
            <a:pPr>
              <a:defRPr/>
            </a:pPr>
            <a:fld id="{6CDE589F-3187-4498-B506-AB7965A1550B}" type="datetimeFigureOut">
              <a:rPr lang="en-US" smtClean="0"/>
              <a:pPr>
                <a:defRPr/>
              </a:pPr>
              <a:t>12/8/2021</a:t>
            </a:fld>
            <a:endParaRPr lang="en-US" dirty="0"/>
          </a:p>
        </p:txBody>
      </p:sp>
      <p:sp>
        <p:nvSpPr>
          <p:cNvPr id="4" name="Footer Placeholder 4"/>
          <p:cNvSpPr>
            <a:spLocks noGrp="1"/>
          </p:cNvSpPr>
          <p:nvPr>
            <p:ph type="ftr" sz="quarter" idx="11"/>
          </p:nvPr>
        </p:nvSpPr>
        <p:spPr>
          <a:xfrm>
            <a:off x="3124200" y="4767263"/>
            <a:ext cx="2895600" cy="273844"/>
          </a:xfrm>
          <a:prstGeom prst="rect">
            <a:avLst/>
          </a:prstGeom>
        </p:spPr>
        <p:txBody>
          <a:bodyPr/>
          <a:lstStyle>
            <a:lvl1pPr>
              <a:defRPr>
                <a:latin typeface="Century Gothic" panose="020B0502020202020204" pitchFamily="34" charset="0"/>
              </a:defRPr>
            </a:lvl1pPr>
          </a:lstStyle>
          <a:p>
            <a:pPr>
              <a:defRPr/>
            </a:pPr>
            <a:endParaRPr lang="en-US" dirty="0"/>
          </a:p>
        </p:txBody>
      </p:sp>
      <p:sp>
        <p:nvSpPr>
          <p:cNvPr id="5" name="Slide Number Placeholder 5"/>
          <p:cNvSpPr>
            <a:spLocks noGrp="1"/>
          </p:cNvSpPr>
          <p:nvPr>
            <p:ph type="sldNum" sz="quarter" idx="12"/>
          </p:nvPr>
        </p:nvSpPr>
        <p:spPr>
          <a:xfrm>
            <a:off x="6553200" y="4767263"/>
            <a:ext cx="2133600" cy="273844"/>
          </a:xfrm>
          <a:prstGeom prst="rect">
            <a:avLst/>
          </a:prstGeom>
        </p:spPr>
        <p:txBody>
          <a:bodyPr/>
          <a:lstStyle>
            <a:lvl1pPr>
              <a:defRPr>
                <a:latin typeface="Century Gothic" panose="020B0502020202020204" pitchFamily="34" charset="0"/>
              </a:defRPr>
            </a:lvl1pPr>
          </a:lstStyle>
          <a:p>
            <a:fld id="{D8FF0A63-5486-4874-98A8-FAA05F5CA540}" type="slidenum">
              <a:rPr lang="en-US" altLang="en-US" smtClean="0"/>
              <a:pPr/>
              <a:t>‹#›</a:t>
            </a:fld>
            <a:endParaRPr lang="en-US" altLang="en-US" dirty="0"/>
          </a:p>
        </p:txBody>
      </p:sp>
    </p:spTree>
    <p:extLst>
      <p:ext uri="{BB962C8B-B14F-4D97-AF65-F5344CB8AC3E}">
        <p14:creationId xmlns:p14="http://schemas.microsoft.com/office/powerpoint/2010/main" val="26401394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pattFill prst="pct5">
          <a:fgClr>
            <a:schemeClr val="lt1"/>
          </a:fgClr>
          <a:bgClr>
            <a:schemeClr val="bg1"/>
          </a:bgClr>
        </a:patt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assion One"/>
              <a:buNone/>
              <a:defRPr sz="2800">
                <a:solidFill>
                  <a:schemeClr val="dk2"/>
                </a:solidFill>
                <a:latin typeface="Passion One"/>
                <a:ea typeface="Passion One"/>
                <a:cs typeface="Passion One"/>
                <a:sym typeface="Passion One"/>
              </a:defRPr>
            </a:lvl1pPr>
            <a:lvl2pPr lvl="1">
              <a:spcBef>
                <a:spcPts val="0"/>
              </a:spcBef>
              <a:spcAft>
                <a:spcPts val="0"/>
              </a:spcAft>
              <a:buClr>
                <a:schemeClr val="dk2"/>
              </a:buClr>
              <a:buSzPts val="2800"/>
              <a:buFont typeface="Permanent Marker"/>
              <a:buNone/>
              <a:defRPr sz="2800">
                <a:solidFill>
                  <a:schemeClr val="dk2"/>
                </a:solidFill>
                <a:latin typeface="Permanent Marker"/>
                <a:ea typeface="Permanent Marker"/>
                <a:cs typeface="Permanent Marker"/>
                <a:sym typeface="Permanent Marker"/>
              </a:defRPr>
            </a:lvl2pPr>
            <a:lvl3pPr lvl="2">
              <a:spcBef>
                <a:spcPts val="0"/>
              </a:spcBef>
              <a:spcAft>
                <a:spcPts val="0"/>
              </a:spcAft>
              <a:buClr>
                <a:schemeClr val="dk2"/>
              </a:buClr>
              <a:buSzPts val="2800"/>
              <a:buFont typeface="Permanent Marker"/>
              <a:buNone/>
              <a:defRPr sz="2800">
                <a:solidFill>
                  <a:schemeClr val="dk2"/>
                </a:solidFill>
                <a:latin typeface="Permanent Marker"/>
                <a:ea typeface="Permanent Marker"/>
                <a:cs typeface="Permanent Marker"/>
                <a:sym typeface="Permanent Marker"/>
              </a:defRPr>
            </a:lvl3pPr>
            <a:lvl4pPr lvl="3">
              <a:spcBef>
                <a:spcPts val="0"/>
              </a:spcBef>
              <a:spcAft>
                <a:spcPts val="0"/>
              </a:spcAft>
              <a:buClr>
                <a:schemeClr val="dk2"/>
              </a:buClr>
              <a:buSzPts val="2800"/>
              <a:buFont typeface="Permanent Marker"/>
              <a:buNone/>
              <a:defRPr sz="2800">
                <a:solidFill>
                  <a:schemeClr val="dk2"/>
                </a:solidFill>
                <a:latin typeface="Permanent Marker"/>
                <a:ea typeface="Permanent Marker"/>
                <a:cs typeface="Permanent Marker"/>
                <a:sym typeface="Permanent Marker"/>
              </a:defRPr>
            </a:lvl4pPr>
            <a:lvl5pPr lvl="4">
              <a:spcBef>
                <a:spcPts val="0"/>
              </a:spcBef>
              <a:spcAft>
                <a:spcPts val="0"/>
              </a:spcAft>
              <a:buClr>
                <a:schemeClr val="dk2"/>
              </a:buClr>
              <a:buSzPts val="2800"/>
              <a:buFont typeface="Permanent Marker"/>
              <a:buNone/>
              <a:defRPr sz="2800">
                <a:solidFill>
                  <a:schemeClr val="dk2"/>
                </a:solidFill>
                <a:latin typeface="Permanent Marker"/>
                <a:ea typeface="Permanent Marker"/>
                <a:cs typeface="Permanent Marker"/>
                <a:sym typeface="Permanent Marker"/>
              </a:defRPr>
            </a:lvl5pPr>
            <a:lvl6pPr lvl="5">
              <a:spcBef>
                <a:spcPts val="0"/>
              </a:spcBef>
              <a:spcAft>
                <a:spcPts val="0"/>
              </a:spcAft>
              <a:buClr>
                <a:schemeClr val="dk2"/>
              </a:buClr>
              <a:buSzPts val="2800"/>
              <a:buFont typeface="Permanent Marker"/>
              <a:buNone/>
              <a:defRPr sz="2800">
                <a:solidFill>
                  <a:schemeClr val="dk2"/>
                </a:solidFill>
                <a:latin typeface="Permanent Marker"/>
                <a:ea typeface="Permanent Marker"/>
                <a:cs typeface="Permanent Marker"/>
                <a:sym typeface="Permanent Marker"/>
              </a:defRPr>
            </a:lvl6pPr>
            <a:lvl7pPr lvl="6">
              <a:spcBef>
                <a:spcPts val="0"/>
              </a:spcBef>
              <a:spcAft>
                <a:spcPts val="0"/>
              </a:spcAft>
              <a:buClr>
                <a:schemeClr val="dk2"/>
              </a:buClr>
              <a:buSzPts val="2800"/>
              <a:buFont typeface="Permanent Marker"/>
              <a:buNone/>
              <a:defRPr sz="2800">
                <a:solidFill>
                  <a:schemeClr val="dk2"/>
                </a:solidFill>
                <a:latin typeface="Permanent Marker"/>
                <a:ea typeface="Permanent Marker"/>
                <a:cs typeface="Permanent Marker"/>
                <a:sym typeface="Permanent Marker"/>
              </a:defRPr>
            </a:lvl7pPr>
            <a:lvl8pPr lvl="7">
              <a:spcBef>
                <a:spcPts val="0"/>
              </a:spcBef>
              <a:spcAft>
                <a:spcPts val="0"/>
              </a:spcAft>
              <a:buClr>
                <a:schemeClr val="dk2"/>
              </a:buClr>
              <a:buSzPts val="2800"/>
              <a:buFont typeface="Permanent Marker"/>
              <a:buNone/>
              <a:defRPr sz="2800">
                <a:solidFill>
                  <a:schemeClr val="dk2"/>
                </a:solidFill>
                <a:latin typeface="Permanent Marker"/>
                <a:ea typeface="Permanent Marker"/>
                <a:cs typeface="Permanent Marker"/>
                <a:sym typeface="Permanent Marker"/>
              </a:defRPr>
            </a:lvl8pPr>
            <a:lvl9pPr lvl="8">
              <a:spcBef>
                <a:spcPts val="0"/>
              </a:spcBef>
              <a:spcAft>
                <a:spcPts val="0"/>
              </a:spcAft>
              <a:buClr>
                <a:schemeClr val="dk2"/>
              </a:buClr>
              <a:buSzPts val="2800"/>
              <a:buFont typeface="Permanent Marker"/>
              <a:buNone/>
              <a:defRPr sz="2800">
                <a:solidFill>
                  <a:schemeClr val="dk2"/>
                </a:solidFill>
                <a:latin typeface="Permanent Marker"/>
                <a:ea typeface="Permanent Marker"/>
                <a:cs typeface="Permanent Marker"/>
                <a:sym typeface="Permanent Marke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2"/>
              </a:buClr>
              <a:buSzPts val="1800"/>
              <a:buFont typeface="DM Sans"/>
              <a:buChar char="●"/>
              <a:defRPr sz="1800">
                <a:solidFill>
                  <a:schemeClr val="dk2"/>
                </a:solidFill>
                <a:latin typeface="DM Sans"/>
                <a:ea typeface="DM Sans"/>
                <a:cs typeface="DM Sans"/>
                <a:sym typeface="DM Sans"/>
              </a:defRPr>
            </a:lvl1pPr>
            <a:lvl2pPr marL="914400" lvl="1" indent="-317500">
              <a:lnSpc>
                <a:spcPct val="100000"/>
              </a:lnSpc>
              <a:spcBef>
                <a:spcPts val="1600"/>
              </a:spcBef>
              <a:spcAft>
                <a:spcPts val="0"/>
              </a:spcAft>
              <a:buClr>
                <a:schemeClr val="dk2"/>
              </a:buClr>
              <a:buSzPts val="1400"/>
              <a:buFont typeface="DM Sans"/>
              <a:buChar char="○"/>
              <a:defRPr>
                <a:solidFill>
                  <a:schemeClr val="dk2"/>
                </a:solidFill>
                <a:latin typeface="DM Sans"/>
                <a:ea typeface="DM Sans"/>
                <a:cs typeface="DM Sans"/>
                <a:sym typeface="DM Sans"/>
              </a:defRPr>
            </a:lvl2pPr>
            <a:lvl3pPr marL="1371600" lvl="2" indent="-317500">
              <a:lnSpc>
                <a:spcPct val="100000"/>
              </a:lnSpc>
              <a:spcBef>
                <a:spcPts val="1600"/>
              </a:spcBef>
              <a:spcAft>
                <a:spcPts val="0"/>
              </a:spcAft>
              <a:buClr>
                <a:schemeClr val="dk2"/>
              </a:buClr>
              <a:buSzPts val="1400"/>
              <a:buFont typeface="DM Sans"/>
              <a:buChar char="■"/>
              <a:defRPr>
                <a:solidFill>
                  <a:schemeClr val="dk2"/>
                </a:solidFill>
                <a:latin typeface="DM Sans"/>
                <a:ea typeface="DM Sans"/>
                <a:cs typeface="DM Sans"/>
                <a:sym typeface="DM Sans"/>
              </a:defRPr>
            </a:lvl3pPr>
            <a:lvl4pPr marL="1828800" lvl="3" indent="-317500">
              <a:lnSpc>
                <a:spcPct val="100000"/>
              </a:lnSpc>
              <a:spcBef>
                <a:spcPts val="1600"/>
              </a:spcBef>
              <a:spcAft>
                <a:spcPts val="0"/>
              </a:spcAft>
              <a:buClr>
                <a:schemeClr val="dk2"/>
              </a:buClr>
              <a:buSzPts val="1400"/>
              <a:buFont typeface="DM Sans"/>
              <a:buChar char="●"/>
              <a:defRPr>
                <a:solidFill>
                  <a:schemeClr val="dk2"/>
                </a:solidFill>
                <a:latin typeface="DM Sans"/>
                <a:ea typeface="DM Sans"/>
                <a:cs typeface="DM Sans"/>
                <a:sym typeface="DM Sans"/>
              </a:defRPr>
            </a:lvl4pPr>
            <a:lvl5pPr marL="2286000" lvl="4" indent="-317500">
              <a:lnSpc>
                <a:spcPct val="100000"/>
              </a:lnSpc>
              <a:spcBef>
                <a:spcPts val="1600"/>
              </a:spcBef>
              <a:spcAft>
                <a:spcPts val="0"/>
              </a:spcAft>
              <a:buClr>
                <a:schemeClr val="dk2"/>
              </a:buClr>
              <a:buSzPts val="1400"/>
              <a:buFont typeface="DM Sans"/>
              <a:buChar char="○"/>
              <a:defRPr>
                <a:solidFill>
                  <a:schemeClr val="dk2"/>
                </a:solidFill>
                <a:latin typeface="DM Sans"/>
                <a:ea typeface="DM Sans"/>
                <a:cs typeface="DM Sans"/>
                <a:sym typeface="DM Sans"/>
              </a:defRPr>
            </a:lvl5pPr>
            <a:lvl6pPr marL="2743200" lvl="5" indent="-317500">
              <a:lnSpc>
                <a:spcPct val="100000"/>
              </a:lnSpc>
              <a:spcBef>
                <a:spcPts val="1600"/>
              </a:spcBef>
              <a:spcAft>
                <a:spcPts val="0"/>
              </a:spcAft>
              <a:buClr>
                <a:schemeClr val="dk2"/>
              </a:buClr>
              <a:buSzPts val="1400"/>
              <a:buFont typeface="DM Sans"/>
              <a:buChar char="■"/>
              <a:defRPr>
                <a:solidFill>
                  <a:schemeClr val="dk2"/>
                </a:solidFill>
                <a:latin typeface="DM Sans"/>
                <a:ea typeface="DM Sans"/>
                <a:cs typeface="DM Sans"/>
                <a:sym typeface="DM Sans"/>
              </a:defRPr>
            </a:lvl6pPr>
            <a:lvl7pPr marL="3200400" lvl="6" indent="-317500">
              <a:lnSpc>
                <a:spcPct val="100000"/>
              </a:lnSpc>
              <a:spcBef>
                <a:spcPts val="1600"/>
              </a:spcBef>
              <a:spcAft>
                <a:spcPts val="0"/>
              </a:spcAft>
              <a:buClr>
                <a:schemeClr val="dk2"/>
              </a:buClr>
              <a:buSzPts val="1400"/>
              <a:buFont typeface="DM Sans"/>
              <a:buChar char="●"/>
              <a:defRPr>
                <a:solidFill>
                  <a:schemeClr val="dk2"/>
                </a:solidFill>
                <a:latin typeface="DM Sans"/>
                <a:ea typeface="DM Sans"/>
                <a:cs typeface="DM Sans"/>
                <a:sym typeface="DM Sans"/>
              </a:defRPr>
            </a:lvl7pPr>
            <a:lvl8pPr marL="3657600" lvl="7" indent="-317500">
              <a:lnSpc>
                <a:spcPct val="100000"/>
              </a:lnSpc>
              <a:spcBef>
                <a:spcPts val="1600"/>
              </a:spcBef>
              <a:spcAft>
                <a:spcPts val="0"/>
              </a:spcAft>
              <a:buClr>
                <a:schemeClr val="dk2"/>
              </a:buClr>
              <a:buSzPts val="1400"/>
              <a:buFont typeface="DM Sans"/>
              <a:buChar char="○"/>
              <a:defRPr>
                <a:solidFill>
                  <a:schemeClr val="dk2"/>
                </a:solidFill>
                <a:latin typeface="DM Sans"/>
                <a:ea typeface="DM Sans"/>
                <a:cs typeface="DM Sans"/>
                <a:sym typeface="DM Sans"/>
              </a:defRPr>
            </a:lvl8pPr>
            <a:lvl9pPr marL="4114800" lvl="8" indent="-317500">
              <a:lnSpc>
                <a:spcPct val="100000"/>
              </a:lnSpc>
              <a:spcBef>
                <a:spcPts val="1600"/>
              </a:spcBef>
              <a:spcAft>
                <a:spcPts val="1600"/>
              </a:spcAft>
              <a:buClr>
                <a:schemeClr val="dk2"/>
              </a:buClr>
              <a:buSzPts val="1400"/>
              <a:buFont typeface="DM Sans"/>
              <a:buChar char="■"/>
              <a:defRPr>
                <a:solidFill>
                  <a:schemeClr val="dk2"/>
                </a:solidFill>
                <a:latin typeface="DM Sans"/>
                <a:ea typeface="DM Sans"/>
                <a:cs typeface="DM Sans"/>
                <a:sym typeface="DM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8" r:id="rId2"/>
    <p:sldLayoutId id="2147483666" r:id="rId3"/>
    <p:sldLayoutId id="2147483679"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assion One"/>
              <a:buNone/>
              <a:defRPr sz="2800">
                <a:solidFill>
                  <a:schemeClr val="dk2"/>
                </a:solidFill>
                <a:latin typeface="Passion One"/>
                <a:ea typeface="Passion One"/>
                <a:cs typeface="Passion One"/>
                <a:sym typeface="Passion One"/>
              </a:defRPr>
            </a:lvl1pPr>
            <a:lvl2pPr lvl="1">
              <a:spcBef>
                <a:spcPts val="0"/>
              </a:spcBef>
              <a:spcAft>
                <a:spcPts val="0"/>
              </a:spcAft>
              <a:buClr>
                <a:schemeClr val="dk2"/>
              </a:buClr>
              <a:buSzPts val="2800"/>
              <a:buFont typeface="Permanent Marker"/>
              <a:buNone/>
              <a:defRPr sz="2800">
                <a:solidFill>
                  <a:schemeClr val="dk2"/>
                </a:solidFill>
                <a:latin typeface="Permanent Marker"/>
                <a:ea typeface="Permanent Marker"/>
                <a:cs typeface="Permanent Marker"/>
                <a:sym typeface="Permanent Marker"/>
              </a:defRPr>
            </a:lvl2pPr>
            <a:lvl3pPr lvl="2">
              <a:spcBef>
                <a:spcPts val="0"/>
              </a:spcBef>
              <a:spcAft>
                <a:spcPts val="0"/>
              </a:spcAft>
              <a:buClr>
                <a:schemeClr val="dk2"/>
              </a:buClr>
              <a:buSzPts val="2800"/>
              <a:buFont typeface="Permanent Marker"/>
              <a:buNone/>
              <a:defRPr sz="2800">
                <a:solidFill>
                  <a:schemeClr val="dk2"/>
                </a:solidFill>
                <a:latin typeface="Permanent Marker"/>
                <a:ea typeface="Permanent Marker"/>
                <a:cs typeface="Permanent Marker"/>
                <a:sym typeface="Permanent Marker"/>
              </a:defRPr>
            </a:lvl3pPr>
            <a:lvl4pPr lvl="3">
              <a:spcBef>
                <a:spcPts val="0"/>
              </a:spcBef>
              <a:spcAft>
                <a:spcPts val="0"/>
              </a:spcAft>
              <a:buClr>
                <a:schemeClr val="dk2"/>
              </a:buClr>
              <a:buSzPts val="2800"/>
              <a:buFont typeface="Permanent Marker"/>
              <a:buNone/>
              <a:defRPr sz="2800">
                <a:solidFill>
                  <a:schemeClr val="dk2"/>
                </a:solidFill>
                <a:latin typeface="Permanent Marker"/>
                <a:ea typeface="Permanent Marker"/>
                <a:cs typeface="Permanent Marker"/>
                <a:sym typeface="Permanent Marker"/>
              </a:defRPr>
            </a:lvl4pPr>
            <a:lvl5pPr lvl="4">
              <a:spcBef>
                <a:spcPts val="0"/>
              </a:spcBef>
              <a:spcAft>
                <a:spcPts val="0"/>
              </a:spcAft>
              <a:buClr>
                <a:schemeClr val="dk2"/>
              </a:buClr>
              <a:buSzPts val="2800"/>
              <a:buFont typeface="Permanent Marker"/>
              <a:buNone/>
              <a:defRPr sz="2800">
                <a:solidFill>
                  <a:schemeClr val="dk2"/>
                </a:solidFill>
                <a:latin typeface="Permanent Marker"/>
                <a:ea typeface="Permanent Marker"/>
                <a:cs typeface="Permanent Marker"/>
                <a:sym typeface="Permanent Marker"/>
              </a:defRPr>
            </a:lvl5pPr>
            <a:lvl6pPr lvl="5">
              <a:spcBef>
                <a:spcPts val="0"/>
              </a:spcBef>
              <a:spcAft>
                <a:spcPts val="0"/>
              </a:spcAft>
              <a:buClr>
                <a:schemeClr val="dk2"/>
              </a:buClr>
              <a:buSzPts val="2800"/>
              <a:buFont typeface="Permanent Marker"/>
              <a:buNone/>
              <a:defRPr sz="2800">
                <a:solidFill>
                  <a:schemeClr val="dk2"/>
                </a:solidFill>
                <a:latin typeface="Permanent Marker"/>
                <a:ea typeface="Permanent Marker"/>
                <a:cs typeface="Permanent Marker"/>
                <a:sym typeface="Permanent Marker"/>
              </a:defRPr>
            </a:lvl6pPr>
            <a:lvl7pPr lvl="6">
              <a:spcBef>
                <a:spcPts val="0"/>
              </a:spcBef>
              <a:spcAft>
                <a:spcPts val="0"/>
              </a:spcAft>
              <a:buClr>
                <a:schemeClr val="dk2"/>
              </a:buClr>
              <a:buSzPts val="2800"/>
              <a:buFont typeface="Permanent Marker"/>
              <a:buNone/>
              <a:defRPr sz="2800">
                <a:solidFill>
                  <a:schemeClr val="dk2"/>
                </a:solidFill>
                <a:latin typeface="Permanent Marker"/>
                <a:ea typeface="Permanent Marker"/>
                <a:cs typeface="Permanent Marker"/>
                <a:sym typeface="Permanent Marker"/>
              </a:defRPr>
            </a:lvl7pPr>
            <a:lvl8pPr lvl="7">
              <a:spcBef>
                <a:spcPts val="0"/>
              </a:spcBef>
              <a:spcAft>
                <a:spcPts val="0"/>
              </a:spcAft>
              <a:buClr>
                <a:schemeClr val="dk2"/>
              </a:buClr>
              <a:buSzPts val="2800"/>
              <a:buFont typeface="Permanent Marker"/>
              <a:buNone/>
              <a:defRPr sz="2800">
                <a:solidFill>
                  <a:schemeClr val="dk2"/>
                </a:solidFill>
                <a:latin typeface="Permanent Marker"/>
                <a:ea typeface="Permanent Marker"/>
                <a:cs typeface="Permanent Marker"/>
                <a:sym typeface="Permanent Marker"/>
              </a:defRPr>
            </a:lvl8pPr>
            <a:lvl9pPr lvl="8">
              <a:spcBef>
                <a:spcPts val="0"/>
              </a:spcBef>
              <a:spcAft>
                <a:spcPts val="0"/>
              </a:spcAft>
              <a:buClr>
                <a:schemeClr val="dk2"/>
              </a:buClr>
              <a:buSzPts val="2800"/>
              <a:buFont typeface="Permanent Marker"/>
              <a:buNone/>
              <a:defRPr sz="2800">
                <a:solidFill>
                  <a:schemeClr val="dk2"/>
                </a:solidFill>
                <a:latin typeface="Permanent Marker"/>
                <a:ea typeface="Permanent Marker"/>
                <a:cs typeface="Permanent Marker"/>
                <a:sym typeface="Permanent Marke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2"/>
              </a:buClr>
              <a:buSzPts val="1800"/>
              <a:buFont typeface="DM Sans"/>
              <a:buChar char="●"/>
              <a:defRPr sz="1800">
                <a:solidFill>
                  <a:schemeClr val="dk2"/>
                </a:solidFill>
                <a:latin typeface="DM Sans"/>
                <a:ea typeface="DM Sans"/>
                <a:cs typeface="DM Sans"/>
                <a:sym typeface="DM Sans"/>
              </a:defRPr>
            </a:lvl1pPr>
            <a:lvl2pPr marL="914400" lvl="1" indent="-317500">
              <a:lnSpc>
                <a:spcPct val="100000"/>
              </a:lnSpc>
              <a:spcBef>
                <a:spcPts val="1600"/>
              </a:spcBef>
              <a:spcAft>
                <a:spcPts val="0"/>
              </a:spcAft>
              <a:buClr>
                <a:schemeClr val="dk2"/>
              </a:buClr>
              <a:buSzPts val="1400"/>
              <a:buFont typeface="DM Sans"/>
              <a:buChar char="○"/>
              <a:defRPr>
                <a:solidFill>
                  <a:schemeClr val="dk2"/>
                </a:solidFill>
                <a:latin typeface="DM Sans"/>
                <a:ea typeface="DM Sans"/>
                <a:cs typeface="DM Sans"/>
                <a:sym typeface="DM Sans"/>
              </a:defRPr>
            </a:lvl2pPr>
            <a:lvl3pPr marL="1371600" lvl="2" indent="-317500">
              <a:lnSpc>
                <a:spcPct val="100000"/>
              </a:lnSpc>
              <a:spcBef>
                <a:spcPts val="1600"/>
              </a:spcBef>
              <a:spcAft>
                <a:spcPts val="0"/>
              </a:spcAft>
              <a:buClr>
                <a:schemeClr val="dk2"/>
              </a:buClr>
              <a:buSzPts val="1400"/>
              <a:buFont typeface="DM Sans"/>
              <a:buChar char="■"/>
              <a:defRPr>
                <a:solidFill>
                  <a:schemeClr val="dk2"/>
                </a:solidFill>
                <a:latin typeface="DM Sans"/>
                <a:ea typeface="DM Sans"/>
                <a:cs typeface="DM Sans"/>
                <a:sym typeface="DM Sans"/>
              </a:defRPr>
            </a:lvl3pPr>
            <a:lvl4pPr marL="1828800" lvl="3" indent="-317500">
              <a:lnSpc>
                <a:spcPct val="100000"/>
              </a:lnSpc>
              <a:spcBef>
                <a:spcPts val="1600"/>
              </a:spcBef>
              <a:spcAft>
                <a:spcPts val="0"/>
              </a:spcAft>
              <a:buClr>
                <a:schemeClr val="dk2"/>
              </a:buClr>
              <a:buSzPts val="1400"/>
              <a:buFont typeface="DM Sans"/>
              <a:buChar char="●"/>
              <a:defRPr>
                <a:solidFill>
                  <a:schemeClr val="dk2"/>
                </a:solidFill>
                <a:latin typeface="DM Sans"/>
                <a:ea typeface="DM Sans"/>
                <a:cs typeface="DM Sans"/>
                <a:sym typeface="DM Sans"/>
              </a:defRPr>
            </a:lvl4pPr>
            <a:lvl5pPr marL="2286000" lvl="4" indent="-317500">
              <a:lnSpc>
                <a:spcPct val="100000"/>
              </a:lnSpc>
              <a:spcBef>
                <a:spcPts val="1600"/>
              </a:spcBef>
              <a:spcAft>
                <a:spcPts val="0"/>
              </a:spcAft>
              <a:buClr>
                <a:schemeClr val="dk2"/>
              </a:buClr>
              <a:buSzPts val="1400"/>
              <a:buFont typeface="DM Sans"/>
              <a:buChar char="○"/>
              <a:defRPr>
                <a:solidFill>
                  <a:schemeClr val="dk2"/>
                </a:solidFill>
                <a:latin typeface="DM Sans"/>
                <a:ea typeface="DM Sans"/>
                <a:cs typeface="DM Sans"/>
                <a:sym typeface="DM Sans"/>
              </a:defRPr>
            </a:lvl5pPr>
            <a:lvl6pPr marL="2743200" lvl="5" indent="-317500">
              <a:lnSpc>
                <a:spcPct val="100000"/>
              </a:lnSpc>
              <a:spcBef>
                <a:spcPts val="1600"/>
              </a:spcBef>
              <a:spcAft>
                <a:spcPts val="0"/>
              </a:spcAft>
              <a:buClr>
                <a:schemeClr val="dk2"/>
              </a:buClr>
              <a:buSzPts val="1400"/>
              <a:buFont typeface="DM Sans"/>
              <a:buChar char="■"/>
              <a:defRPr>
                <a:solidFill>
                  <a:schemeClr val="dk2"/>
                </a:solidFill>
                <a:latin typeface="DM Sans"/>
                <a:ea typeface="DM Sans"/>
                <a:cs typeface="DM Sans"/>
                <a:sym typeface="DM Sans"/>
              </a:defRPr>
            </a:lvl6pPr>
            <a:lvl7pPr marL="3200400" lvl="6" indent="-317500">
              <a:lnSpc>
                <a:spcPct val="100000"/>
              </a:lnSpc>
              <a:spcBef>
                <a:spcPts val="1600"/>
              </a:spcBef>
              <a:spcAft>
                <a:spcPts val="0"/>
              </a:spcAft>
              <a:buClr>
                <a:schemeClr val="dk2"/>
              </a:buClr>
              <a:buSzPts val="1400"/>
              <a:buFont typeface="DM Sans"/>
              <a:buChar char="●"/>
              <a:defRPr>
                <a:solidFill>
                  <a:schemeClr val="dk2"/>
                </a:solidFill>
                <a:latin typeface="DM Sans"/>
                <a:ea typeface="DM Sans"/>
                <a:cs typeface="DM Sans"/>
                <a:sym typeface="DM Sans"/>
              </a:defRPr>
            </a:lvl7pPr>
            <a:lvl8pPr marL="3657600" lvl="7" indent="-317500">
              <a:lnSpc>
                <a:spcPct val="100000"/>
              </a:lnSpc>
              <a:spcBef>
                <a:spcPts val="1600"/>
              </a:spcBef>
              <a:spcAft>
                <a:spcPts val="0"/>
              </a:spcAft>
              <a:buClr>
                <a:schemeClr val="dk2"/>
              </a:buClr>
              <a:buSzPts val="1400"/>
              <a:buFont typeface="DM Sans"/>
              <a:buChar char="○"/>
              <a:defRPr>
                <a:solidFill>
                  <a:schemeClr val="dk2"/>
                </a:solidFill>
                <a:latin typeface="DM Sans"/>
                <a:ea typeface="DM Sans"/>
                <a:cs typeface="DM Sans"/>
                <a:sym typeface="DM Sans"/>
              </a:defRPr>
            </a:lvl8pPr>
            <a:lvl9pPr marL="4114800" lvl="8" indent="-317500">
              <a:lnSpc>
                <a:spcPct val="100000"/>
              </a:lnSpc>
              <a:spcBef>
                <a:spcPts val="1600"/>
              </a:spcBef>
              <a:spcAft>
                <a:spcPts val="1600"/>
              </a:spcAft>
              <a:buClr>
                <a:schemeClr val="dk2"/>
              </a:buClr>
              <a:buSzPts val="1400"/>
              <a:buFont typeface="DM Sans"/>
              <a:buChar char="■"/>
              <a:defRPr>
                <a:solidFill>
                  <a:schemeClr val="dk2"/>
                </a:solidFill>
                <a:latin typeface="DM Sans"/>
                <a:ea typeface="DM Sans"/>
                <a:cs typeface="DM Sans"/>
                <a:sym typeface="DM Sans"/>
              </a:defRPr>
            </a:lvl9pPr>
          </a:lstStyle>
          <a:p>
            <a:endParaRPr/>
          </a:p>
        </p:txBody>
      </p:sp>
    </p:spTree>
    <p:extLst>
      <p:ext uri="{BB962C8B-B14F-4D97-AF65-F5344CB8AC3E}">
        <p14:creationId xmlns:p14="http://schemas.microsoft.com/office/powerpoint/2010/main" val="400909569"/>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hyperlink" Target="https://www.airpano.com/360photo/angkor-wat-cambodia/"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png"/><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35.jpeg"/></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JPG"/></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40.jpeg"/></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46.jpeg"/></Relationships>
</file>

<file path=ppt/slides/_rels/slide4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51.jpeg"/></Relationships>
</file>

<file path=ppt/slides/_rels/slide48.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2.png"/><Relationship Id="rId4" Type="http://schemas.openxmlformats.org/officeDocument/2006/relationships/slide" Target="slide50.xml"/></Relationships>
</file>

<file path=ppt/slides/_rels/slide49.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5.xml"/><Relationship Id="rId4" Type="http://schemas.openxmlformats.org/officeDocument/2006/relationships/image" Target="../media/image57.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185"/>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1026" name="Picture 2" descr="https://a.cdn-hotels.com/gdcs/production63/d263/2709cf7f-448e-4e8e-b803-4b10a63cea69.jpg"/>
          <p:cNvPicPr>
            <a:picLocks noChangeAspect="1" noChangeArrowheads="1"/>
          </p:cNvPicPr>
          <p:nvPr/>
        </p:nvPicPr>
        <p:blipFill rotWithShape="1">
          <a:blip r:embed="rId3">
            <a:extLst>
              <a:ext uri="{28A0092B-C50C-407E-A947-70E740481C1C}">
                <a14:useLocalDpi xmlns:a14="http://schemas.microsoft.com/office/drawing/2010/main" val="0"/>
              </a:ext>
            </a:extLst>
          </a:blip>
          <a:srcRect b="15515"/>
          <a:stretch/>
        </p:blipFill>
        <p:spPr bwMode="auto">
          <a:xfrm>
            <a:off x="-43490" y="0"/>
            <a:ext cx="9187490" cy="5171440"/>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430;p41"/>
          <p:cNvSpPr txBox="1">
            <a:spLocks noGrp="1"/>
          </p:cNvSpPr>
          <p:nvPr>
            <p:ph type="title"/>
          </p:nvPr>
        </p:nvSpPr>
        <p:spPr>
          <a:xfrm>
            <a:off x="-43490" y="4752384"/>
            <a:ext cx="1797475" cy="391116"/>
          </a:xfrm>
          <a:prstGeom prst="rect">
            <a:avLst/>
          </a:prstGeom>
          <a:noFill/>
          <a:ln>
            <a:noFill/>
          </a:ln>
        </p:spPr>
        <p:txBody>
          <a:bodyPr spcFirstLastPara="1" wrap="square" lIns="91425" tIns="91425" rIns="91425" bIns="91425" anchor="b" anchorCtr="0">
            <a:noAutofit/>
          </a:bodyPr>
          <a:lstStyle/>
          <a:p>
            <a:pPr algn="ctr"/>
            <a:r>
              <a:rPr lang="en-US" sz="1600" b="1" dirty="0" smtClean="0">
                <a:solidFill>
                  <a:schemeClr val="bg1"/>
                </a:solidFill>
                <a:latin typeface="Century Gothic" panose="020B0502020202020204" pitchFamily="34" charset="0"/>
                <a:cs typeface="Segoe UI" panose="020B0502040204020203" pitchFamily="34" charset="0"/>
              </a:rPr>
              <a:t>TONLE SAP LAKE</a:t>
            </a:r>
            <a:endParaRPr sz="1600" b="1" dirty="0">
              <a:solidFill>
                <a:schemeClr val="bg1"/>
              </a:solidFill>
              <a:latin typeface="Century Gothic" panose="020B0502020202020204" pitchFamily="34" charset="0"/>
              <a:cs typeface="Segoe UI" panose="020B0502040204020203" pitchFamily="34" charset="0"/>
            </a:endParaRPr>
          </a:p>
        </p:txBody>
      </p:sp>
      <p:pic>
        <p:nvPicPr>
          <p:cNvPr id="10" name="Picture 2" descr="http://www.auroratravel.asia/Content/images/aurora-travel-logo-top-dmc-ann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1113780" cy="381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94575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428"/>
        <p:cNvGrpSpPr/>
        <p:nvPr/>
      </p:nvGrpSpPr>
      <p:grpSpPr>
        <a:xfrm>
          <a:off x="0" y="0"/>
          <a:ext cx="0" cy="0"/>
          <a:chOff x="0" y="0"/>
          <a:chExt cx="0" cy="0"/>
        </a:xfrm>
      </p:grpSpPr>
      <p:sp>
        <p:nvSpPr>
          <p:cNvPr id="6" name="Google Shape;430;p41"/>
          <p:cNvSpPr txBox="1">
            <a:spLocks noGrp="1"/>
          </p:cNvSpPr>
          <p:nvPr>
            <p:ph type="title"/>
          </p:nvPr>
        </p:nvSpPr>
        <p:spPr>
          <a:xfrm>
            <a:off x="4723576" y="4902841"/>
            <a:ext cx="4817121" cy="371629"/>
          </a:xfrm>
          <a:prstGeom prst="rect">
            <a:avLst/>
          </a:prstGeom>
          <a:noFill/>
          <a:ln>
            <a:noFill/>
          </a:ln>
        </p:spPr>
        <p:txBody>
          <a:bodyPr spcFirstLastPara="1" wrap="square" lIns="91425" tIns="91425" rIns="91425" bIns="91425" anchor="b" anchorCtr="0">
            <a:noAutofit/>
          </a:bodyPr>
          <a:lstStyle/>
          <a:p>
            <a:pPr algn="ctr"/>
            <a:r>
              <a:rPr lang="en-US" sz="2000" dirty="0">
                <a:solidFill>
                  <a:schemeClr val="bg1"/>
                </a:solidFill>
              </a:rPr>
              <a:t>Village-theme dinner at a Khmer village</a:t>
            </a:r>
          </a:p>
        </p:txBody>
      </p:sp>
      <p:sp>
        <p:nvSpPr>
          <p:cNvPr id="8" name="Google Shape;430;p41"/>
          <p:cNvSpPr txBox="1">
            <a:spLocks noGrp="1"/>
          </p:cNvSpPr>
          <p:nvPr>
            <p:ph type="title"/>
          </p:nvPr>
        </p:nvSpPr>
        <p:spPr>
          <a:xfrm>
            <a:off x="15240" y="4891313"/>
            <a:ext cx="4132470" cy="371475"/>
          </a:xfrm>
          <a:prstGeom prst="rect">
            <a:avLst/>
          </a:prstGeom>
          <a:noFill/>
          <a:ln>
            <a:noFill/>
          </a:ln>
        </p:spPr>
        <p:txBody>
          <a:bodyPr spcFirstLastPara="1" wrap="square" lIns="91425" tIns="91425" rIns="91425" bIns="91425" anchor="b" anchorCtr="0">
            <a:noAutofit/>
          </a:bodyPr>
          <a:lstStyle/>
          <a:p>
            <a:pPr algn="ctr"/>
            <a:r>
              <a:rPr lang="en-US" sz="2000" dirty="0">
                <a:solidFill>
                  <a:schemeClr val="bg1"/>
                </a:solidFill>
              </a:rPr>
              <a:t>Blessing ceremony at a local monastery</a:t>
            </a:r>
          </a:p>
        </p:txBody>
      </p:sp>
      <p:pic>
        <p:nvPicPr>
          <p:cNvPr id="13" name="Picture 2" descr="https://i1.wp.com/www.heritage-adventures.com/wp-content/uploads/sites/627/2017/07/Private-yacht-3.jpg?fit=1080%2C720&amp;ssl=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5241" y="-58879"/>
            <a:ext cx="9128760" cy="518129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www.auroratravel.asia/Content/images/aurora-travel-logo-top-dmc-ann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1113780" cy="38103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239" y="4722036"/>
            <a:ext cx="4045076" cy="338554"/>
          </a:xfrm>
          <a:prstGeom prst="rect">
            <a:avLst/>
          </a:prstGeom>
          <a:noFill/>
        </p:spPr>
        <p:txBody>
          <a:bodyPr wrap="square" rtlCol="0">
            <a:spAutoFit/>
          </a:bodyPr>
          <a:lstStyle/>
          <a:p>
            <a:r>
              <a:rPr lang="en-US" sz="1600" b="1" dirty="0" smtClean="0">
                <a:solidFill>
                  <a:schemeClr val="bg1"/>
                </a:solidFill>
                <a:latin typeface="Century Gothic" panose="020B0502020202020204" pitchFamily="34" charset="0"/>
                <a:cs typeface="Segoe UI" panose="020B0502040204020203" pitchFamily="34" charset="0"/>
              </a:rPr>
              <a:t>SUNSET COCKTAIL ON TONLE SAP LAKE</a:t>
            </a:r>
            <a:endParaRPr lang="en-US" sz="1600" b="1" dirty="0">
              <a:solidFill>
                <a:schemeClr val="bg1"/>
              </a:solidFill>
              <a:latin typeface="Century Gothic" panose="020B0502020202020204" pitchFamily="34" charset="0"/>
              <a:cs typeface="Segoe UI" panose="020B0502040204020203" pitchFamily="34" charset="0"/>
            </a:endParaRPr>
          </a:p>
        </p:txBody>
      </p:sp>
    </p:spTree>
    <p:extLst>
      <p:ext uri="{BB962C8B-B14F-4D97-AF65-F5344CB8AC3E}">
        <p14:creationId xmlns:p14="http://schemas.microsoft.com/office/powerpoint/2010/main" val="12938648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428"/>
        <p:cNvGrpSpPr/>
        <p:nvPr/>
      </p:nvGrpSpPr>
      <p:grpSpPr>
        <a:xfrm>
          <a:off x="0" y="0"/>
          <a:ext cx="0" cy="0"/>
          <a:chOff x="0" y="0"/>
          <a:chExt cx="0" cy="0"/>
        </a:xfrm>
      </p:grpSpPr>
      <p:sp>
        <p:nvSpPr>
          <p:cNvPr id="6" name="Google Shape;430;p41"/>
          <p:cNvSpPr txBox="1">
            <a:spLocks noGrp="1"/>
          </p:cNvSpPr>
          <p:nvPr>
            <p:ph type="title"/>
          </p:nvPr>
        </p:nvSpPr>
        <p:spPr>
          <a:xfrm>
            <a:off x="4723576" y="4902841"/>
            <a:ext cx="4817121" cy="371629"/>
          </a:xfrm>
          <a:prstGeom prst="rect">
            <a:avLst/>
          </a:prstGeom>
          <a:noFill/>
          <a:ln>
            <a:noFill/>
          </a:ln>
        </p:spPr>
        <p:txBody>
          <a:bodyPr spcFirstLastPara="1" wrap="square" lIns="91425" tIns="91425" rIns="91425" bIns="91425" anchor="b" anchorCtr="0">
            <a:noAutofit/>
          </a:bodyPr>
          <a:lstStyle/>
          <a:p>
            <a:pPr algn="ctr"/>
            <a:r>
              <a:rPr lang="en-US" sz="2000" dirty="0">
                <a:solidFill>
                  <a:schemeClr val="bg1"/>
                </a:solidFill>
              </a:rPr>
              <a:t>Village-theme dinner at a Khmer village</a:t>
            </a:r>
          </a:p>
        </p:txBody>
      </p:sp>
      <p:sp>
        <p:nvSpPr>
          <p:cNvPr id="8" name="Google Shape;430;p41"/>
          <p:cNvSpPr txBox="1">
            <a:spLocks noGrp="1"/>
          </p:cNvSpPr>
          <p:nvPr>
            <p:ph type="title"/>
          </p:nvPr>
        </p:nvSpPr>
        <p:spPr>
          <a:xfrm>
            <a:off x="15240" y="4891313"/>
            <a:ext cx="4132470" cy="371475"/>
          </a:xfrm>
          <a:prstGeom prst="rect">
            <a:avLst/>
          </a:prstGeom>
          <a:noFill/>
          <a:ln>
            <a:noFill/>
          </a:ln>
        </p:spPr>
        <p:txBody>
          <a:bodyPr spcFirstLastPara="1" wrap="square" lIns="91425" tIns="91425" rIns="91425" bIns="91425" anchor="b" anchorCtr="0">
            <a:noAutofit/>
          </a:bodyPr>
          <a:lstStyle/>
          <a:p>
            <a:pPr algn="ctr"/>
            <a:r>
              <a:rPr lang="en-US" sz="2000" dirty="0">
                <a:solidFill>
                  <a:schemeClr val="bg1"/>
                </a:solidFill>
              </a:rPr>
              <a:t>Blessing ceremony at a local monastery</a:t>
            </a:r>
          </a:p>
        </p:txBody>
      </p:sp>
      <p:pic>
        <p:nvPicPr>
          <p:cNvPr id="19" name="Picture 10" descr="Cycling Siem Reap's Countryside - SpiceRoads Cycling Tou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808" y="-104171"/>
            <a:ext cx="9263808" cy="524767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www.auroratravel.asia/Content/images/aurora-travel-logo-top-dmc-ann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1113780" cy="3810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9808" y="4722036"/>
            <a:ext cx="2796241" cy="338554"/>
          </a:xfrm>
          <a:prstGeom prst="rect">
            <a:avLst/>
          </a:prstGeom>
          <a:noFill/>
        </p:spPr>
        <p:txBody>
          <a:bodyPr wrap="square" rtlCol="0">
            <a:spAutoFit/>
          </a:bodyPr>
          <a:lstStyle/>
          <a:p>
            <a:r>
              <a:rPr lang="en-US" sz="1600" b="1" dirty="0" smtClean="0">
                <a:solidFill>
                  <a:schemeClr val="bg1"/>
                </a:solidFill>
                <a:latin typeface="Century Gothic" panose="020B0502020202020204" pitchFamily="34" charset="0"/>
                <a:cs typeface="Segoe UI" panose="020B0502040204020203" pitchFamily="34" charset="0"/>
              </a:rPr>
              <a:t>CYCLING IN THE VILLAGES</a:t>
            </a:r>
            <a:endParaRPr lang="en-US" sz="1600" b="1" dirty="0">
              <a:solidFill>
                <a:schemeClr val="bg1"/>
              </a:solidFill>
              <a:latin typeface="Century Gothic" panose="020B0502020202020204" pitchFamily="34" charset="0"/>
              <a:cs typeface="Segoe UI" panose="020B0502040204020203" pitchFamily="34" charset="0"/>
            </a:endParaRPr>
          </a:p>
        </p:txBody>
      </p:sp>
    </p:spTree>
    <p:extLst>
      <p:ext uri="{BB962C8B-B14F-4D97-AF65-F5344CB8AC3E}">
        <p14:creationId xmlns:p14="http://schemas.microsoft.com/office/powerpoint/2010/main" val="1020229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428"/>
        <p:cNvGrpSpPr/>
        <p:nvPr/>
      </p:nvGrpSpPr>
      <p:grpSpPr>
        <a:xfrm>
          <a:off x="0" y="0"/>
          <a:ext cx="0" cy="0"/>
          <a:chOff x="0" y="0"/>
          <a:chExt cx="0" cy="0"/>
        </a:xfrm>
      </p:grpSpPr>
      <p:sp>
        <p:nvSpPr>
          <p:cNvPr id="6" name="Google Shape;430;p41"/>
          <p:cNvSpPr txBox="1">
            <a:spLocks noGrp="1"/>
          </p:cNvSpPr>
          <p:nvPr>
            <p:ph type="title"/>
          </p:nvPr>
        </p:nvSpPr>
        <p:spPr>
          <a:xfrm>
            <a:off x="4723576" y="4902841"/>
            <a:ext cx="4817121" cy="371629"/>
          </a:xfrm>
          <a:prstGeom prst="rect">
            <a:avLst/>
          </a:prstGeom>
          <a:noFill/>
          <a:ln>
            <a:noFill/>
          </a:ln>
        </p:spPr>
        <p:txBody>
          <a:bodyPr spcFirstLastPara="1" wrap="square" lIns="91425" tIns="91425" rIns="91425" bIns="91425" anchor="b" anchorCtr="0">
            <a:noAutofit/>
          </a:bodyPr>
          <a:lstStyle/>
          <a:p>
            <a:pPr algn="ctr"/>
            <a:r>
              <a:rPr lang="en-US" sz="2000" dirty="0">
                <a:solidFill>
                  <a:schemeClr val="bg1"/>
                </a:solidFill>
              </a:rPr>
              <a:t>Village-theme dinner at a Khmer village</a:t>
            </a:r>
          </a:p>
        </p:txBody>
      </p:sp>
      <p:sp>
        <p:nvSpPr>
          <p:cNvPr id="8" name="Google Shape;430;p41"/>
          <p:cNvSpPr txBox="1">
            <a:spLocks noGrp="1"/>
          </p:cNvSpPr>
          <p:nvPr>
            <p:ph type="title"/>
          </p:nvPr>
        </p:nvSpPr>
        <p:spPr>
          <a:xfrm>
            <a:off x="15240" y="4891313"/>
            <a:ext cx="4132470" cy="371475"/>
          </a:xfrm>
          <a:prstGeom prst="rect">
            <a:avLst/>
          </a:prstGeom>
          <a:noFill/>
          <a:ln>
            <a:noFill/>
          </a:ln>
        </p:spPr>
        <p:txBody>
          <a:bodyPr spcFirstLastPara="1" wrap="square" lIns="91425" tIns="91425" rIns="91425" bIns="91425" anchor="b" anchorCtr="0">
            <a:noAutofit/>
          </a:bodyPr>
          <a:lstStyle/>
          <a:p>
            <a:pPr algn="ctr"/>
            <a:r>
              <a:rPr lang="en-US" sz="2000" dirty="0">
                <a:solidFill>
                  <a:schemeClr val="bg1"/>
                </a:solidFill>
              </a:rPr>
              <a:t>Blessing ceremony at a local monastery</a:t>
            </a:r>
          </a:p>
        </p:txBody>
      </p:sp>
      <p:pic>
        <p:nvPicPr>
          <p:cNvPr id="9" name="Picture 2" descr="Real-Life Stories from a Pol Pot Survivor Siem Reap, Cambodia with ..."/>
          <p:cNvPicPr>
            <a:picLocks noChangeAspect="1" noChangeArrowheads="1"/>
          </p:cNvPicPr>
          <p:nvPr/>
        </p:nvPicPr>
        <p:blipFill rotWithShape="1">
          <a:blip r:embed="rId3">
            <a:extLst>
              <a:ext uri="{28A0092B-C50C-407E-A947-70E740481C1C}">
                <a14:useLocalDpi xmlns:a14="http://schemas.microsoft.com/office/drawing/2010/main" val="0"/>
              </a:ext>
            </a:extLst>
          </a:blip>
          <a:srcRect b="9780"/>
          <a:stretch/>
        </p:blipFill>
        <p:spPr bwMode="auto">
          <a:xfrm>
            <a:off x="15239" y="0"/>
            <a:ext cx="9131888" cy="52317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www.auroratravel.asia/Content/images/aurora-travel-logo-top-dmc-ann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1113780" cy="3810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38" y="4804946"/>
            <a:ext cx="2603623" cy="338554"/>
          </a:xfrm>
          <a:prstGeom prst="rect">
            <a:avLst/>
          </a:prstGeom>
          <a:noFill/>
        </p:spPr>
        <p:txBody>
          <a:bodyPr wrap="square" rtlCol="0">
            <a:spAutoFit/>
          </a:bodyPr>
          <a:lstStyle/>
          <a:p>
            <a:pPr algn="ctr"/>
            <a:r>
              <a:rPr lang="en-US" sz="1600" b="1" dirty="0" smtClean="0">
                <a:solidFill>
                  <a:schemeClr val="bg1"/>
                </a:solidFill>
                <a:latin typeface="Century Gothic" panose="020B0502020202020204" pitchFamily="34" charset="0"/>
                <a:cs typeface="Segoe UI" panose="020B0502040204020203" pitchFamily="34" charset="0"/>
              </a:rPr>
              <a:t>MEET POL POT SURVIVOR</a:t>
            </a:r>
            <a:endParaRPr lang="en-US" sz="1600" b="1" dirty="0">
              <a:solidFill>
                <a:schemeClr val="bg1"/>
              </a:solidFill>
              <a:latin typeface="Century Gothic" panose="020B0502020202020204" pitchFamily="34" charset="0"/>
              <a:cs typeface="Segoe UI" panose="020B0502040204020203" pitchFamily="34" charset="0"/>
            </a:endParaRPr>
          </a:p>
        </p:txBody>
      </p:sp>
    </p:spTree>
    <p:extLst>
      <p:ext uri="{BB962C8B-B14F-4D97-AF65-F5344CB8AC3E}">
        <p14:creationId xmlns:p14="http://schemas.microsoft.com/office/powerpoint/2010/main" val="41899769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428"/>
        <p:cNvGrpSpPr/>
        <p:nvPr/>
      </p:nvGrpSpPr>
      <p:grpSpPr>
        <a:xfrm>
          <a:off x="0" y="0"/>
          <a:ext cx="0" cy="0"/>
          <a:chOff x="0" y="0"/>
          <a:chExt cx="0" cy="0"/>
        </a:xfrm>
      </p:grpSpPr>
      <p:sp>
        <p:nvSpPr>
          <p:cNvPr id="6" name="Google Shape;430;p41"/>
          <p:cNvSpPr txBox="1">
            <a:spLocks noGrp="1"/>
          </p:cNvSpPr>
          <p:nvPr>
            <p:ph type="title"/>
          </p:nvPr>
        </p:nvSpPr>
        <p:spPr>
          <a:xfrm>
            <a:off x="4723576" y="4902841"/>
            <a:ext cx="4817121" cy="371629"/>
          </a:xfrm>
          <a:prstGeom prst="rect">
            <a:avLst/>
          </a:prstGeom>
          <a:noFill/>
          <a:ln>
            <a:noFill/>
          </a:ln>
        </p:spPr>
        <p:txBody>
          <a:bodyPr spcFirstLastPara="1" wrap="square" lIns="91425" tIns="91425" rIns="91425" bIns="91425" anchor="b" anchorCtr="0">
            <a:noAutofit/>
          </a:bodyPr>
          <a:lstStyle/>
          <a:p>
            <a:pPr algn="ctr"/>
            <a:r>
              <a:rPr lang="en-US" sz="2000" dirty="0">
                <a:solidFill>
                  <a:schemeClr val="bg1"/>
                </a:solidFill>
              </a:rPr>
              <a:t>Village-theme dinner at a Khmer village</a:t>
            </a:r>
          </a:p>
        </p:txBody>
      </p:sp>
      <p:sp>
        <p:nvSpPr>
          <p:cNvPr id="8" name="Google Shape;430;p41"/>
          <p:cNvSpPr txBox="1">
            <a:spLocks noGrp="1"/>
          </p:cNvSpPr>
          <p:nvPr>
            <p:ph type="title"/>
          </p:nvPr>
        </p:nvSpPr>
        <p:spPr>
          <a:xfrm>
            <a:off x="15240" y="4891313"/>
            <a:ext cx="4132470" cy="371475"/>
          </a:xfrm>
          <a:prstGeom prst="rect">
            <a:avLst/>
          </a:prstGeom>
          <a:noFill/>
          <a:ln>
            <a:noFill/>
          </a:ln>
        </p:spPr>
        <p:txBody>
          <a:bodyPr spcFirstLastPara="1" wrap="square" lIns="91425" tIns="91425" rIns="91425" bIns="91425" anchor="b" anchorCtr="0">
            <a:noAutofit/>
          </a:bodyPr>
          <a:lstStyle/>
          <a:p>
            <a:pPr algn="ctr"/>
            <a:r>
              <a:rPr lang="en-US" sz="2000" dirty="0">
                <a:solidFill>
                  <a:schemeClr val="bg1"/>
                </a:solidFill>
              </a:rPr>
              <a:t>Blessing ceremony at a local monastery</a:t>
            </a:r>
          </a:p>
        </p:txBody>
      </p:sp>
      <p:pic>
        <p:nvPicPr>
          <p:cNvPr id="9" name="Picture 2" descr="Best local in touch &amp; culture | Creative Cambodia Tour"/>
          <p:cNvPicPr>
            <a:picLocks noChangeAspect="1" noChangeArrowheads="1"/>
          </p:cNvPicPr>
          <p:nvPr/>
        </p:nvPicPr>
        <p:blipFill rotWithShape="1">
          <a:blip r:embed="rId3">
            <a:extLst>
              <a:ext uri="{28A0092B-C50C-407E-A947-70E740481C1C}">
                <a14:useLocalDpi xmlns:a14="http://schemas.microsoft.com/office/drawing/2010/main" val="0"/>
              </a:ext>
            </a:extLst>
          </a:blip>
          <a:srcRect t="-902" r="452" b="-853"/>
          <a:stretch/>
        </p:blipFill>
        <p:spPr bwMode="auto">
          <a:xfrm>
            <a:off x="-1" y="-46299"/>
            <a:ext cx="9144001" cy="522018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www.auroratravel.asia/Content/images/aurora-travel-logo-top-dmc-ann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1113780" cy="3810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40" y="4710505"/>
            <a:ext cx="3786173" cy="338554"/>
          </a:xfrm>
          <a:prstGeom prst="rect">
            <a:avLst/>
          </a:prstGeom>
          <a:noFill/>
        </p:spPr>
        <p:txBody>
          <a:bodyPr wrap="square" rtlCol="0">
            <a:spAutoFit/>
          </a:bodyPr>
          <a:lstStyle/>
          <a:p>
            <a:r>
              <a:rPr lang="en-US" sz="1600" b="1" dirty="0" smtClean="0">
                <a:solidFill>
                  <a:schemeClr val="bg1"/>
                </a:solidFill>
                <a:latin typeface="Century Gothic" panose="020B0502020202020204" pitchFamily="34" charset="0"/>
                <a:cs typeface="Segoe UI" panose="020B0502040204020203" pitchFamily="34" charset="0"/>
              </a:rPr>
              <a:t>BLESSING CEREMONY IN MONASTERY</a:t>
            </a:r>
            <a:endParaRPr lang="en-US" sz="1600" b="1" dirty="0">
              <a:solidFill>
                <a:schemeClr val="bg1"/>
              </a:solidFill>
              <a:latin typeface="Century Gothic" panose="020B0502020202020204" pitchFamily="34" charset="0"/>
              <a:cs typeface="Segoe UI" panose="020B0502040204020203" pitchFamily="34" charset="0"/>
            </a:endParaRPr>
          </a:p>
        </p:txBody>
      </p:sp>
    </p:spTree>
    <p:extLst>
      <p:ext uri="{BB962C8B-B14F-4D97-AF65-F5344CB8AC3E}">
        <p14:creationId xmlns:p14="http://schemas.microsoft.com/office/powerpoint/2010/main" val="19792164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428"/>
        <p:cNvGrpSpPr/>
        <p:nvPr/>
      </p:nvGrpSpPr>
      <p:grpSpPr>
        <a:xfrm>
          <a:off x="0" y="0"/>
          <a:ext cx="0" cy="0"/>
          <a:chOff x="0" y="0"/>
          <a:chExt cx="0" cy="0"/>
        </a:xfrm>
      </p:grpSpPr>
      <p:sp>
        <p:nvSpPr>
          <p:cNvPr id="6" name="Google Shape;430;p41"/>
          <p:cNvSpPr txBox="1">
            <a:spLocks noGrp="1"/>
          </p:cNvSpPr>
          <p:nvPr>
            <p:ph type="title"/>
          </p:nvPr>
        </p:nvSpPr>
        <p:spPr>
          <a:xfrm>
            <a:off x="4723576" y="4902841"/>
            <a:ext cx="4817121" cy="371629"/>
          </a:xfrm>
          <a:prstGeom prst="rect">
            <a:avLst/>
          </a:prstGeom>
          <a:noFill/>
          <a:ln>
            <a:noFill/>
          </a:ln>
        </p:spPr>
        <p:txBody>
          <a:bodyPr spcFirstLastPara="1" wrap="square" lIns="91425" tIns="91425" rIns="91425" bIns="91425" anchor="b" anchorCtr="0">
            <a:noAutofit/>
          </a:bodyPr>
          <a:lstStyle/>
          <a:p>
            <a:pPr algn="ctr"/>
            <a:r>
              <a:rPr lang="en-US" sz="2000" dirty="0">
                <a:solidFill>
                  <a:schemeClr val="bg1"/>
                </a:solidFill>
              </a:rPr>
              <a:t>Village-theme dinner at a Khmer village</a:t>
            </a:r>
          </a:p>
        </p:txBody>
      </p:sp>
      <p:sp>
        <p:nvSpPr>
          <p:cNvPr id="8" name="Google Shape;430;p41"/>
          <p:cNvSpPr txBox="1">
            <a:spLocks noGrp="1"/>
          </p:cNvSpPr>
          <p:nvPr>
            <p:ph type="title"/>
          </p:nvPr>
        </p:nvSpPr>
        <p:spPr>
          <a:xfrm>
            <a:off x="15240" y="4891313"/>
            <a:ext cx="4132470" cy="371475"/>
          </a:xfrm>
          <a:prstGeom prst="rect">
            <a:avLst/>
          </a:prstGeom>
          <a:noFill/>
          <a:ln>
            <a:noFill/>
          </a:ln>
        </p:spPr>
        <p:txBody>
          <a:bodyPr spcFirstLastPara="1" wrap="square" lIns="91425" tIns="91425" rIns="91425" bIns="91425" anchor="b" anchorCtr="0">
            <a:noAutofit/>
          </a:bodyPr>
          <a:lstStyle/>
          <a:p>
            <a:pPr algn="ctr"/>
            <a:r>
              <a:rPr lang="en-US" sz="2000" dirty="0">
                <a:solidFill>
                  <a:schemeClr val="bg1"/>
                </a:solidFill>
              </a:rPr>
              <a:t>Blessing ceremony at a local monastery</a:t>
            </a:r>
          </a:p>
        </p:txBody>
      </p:sp>
      <p:pic>
        <p:nvPicPr>
          <p:cNvPr id="11" name="Picture 2" descr="Experience Cambodian Living Arts (@ClaExperience) | Twitt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588" r="180" b="1831"/>
          <a:stretch/>
        </p:blipFill>
        <p:spPr bwMode="auto">
          <a:xfrm>
            <a:off x="-22939" y="-11575"/>
            <a:ext cx="9166939" cy="51931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www.auroratravel.asia/Content/images/aurora-travel-logo-top-dmc-ann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1113780" cy="3810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353" y="4807474"/>
            <a:ext cx="3129376" cy="338554"/>
          </a:xfrm>
          <a:prstGeom prst="rect">
            <a:avLst/>
          </a:prstGeom>
          <a:noFill/>
        </p:spPr>
        <p:txBody>
          <a:bodyPr wrap="square" rtlCol="0">
            <a:spAutoFit/>
          </a:bodyPr>
          <a:lstStyle/>
          <a:p>
            <a:r>
              <a:rPr lang="en-US" sz="1600" b="1" dirty="0" smtClean="0">
                <a:solidFill>
                  <a:schemeClr val="bg1"/>
                </a:solidFill>
                <a:latin typeface="Segoe UI" panose="020B0502040204020203" pitchFamily="34" charset="0"/>
                <a:cs typeface="Segoe UI" panose="020B0502040204020203" pitchFamily="34" charset="0"/>
              </a:rPr>
              <a:t>KHMER TRADITIONAL DANCE</a:t>
            </a:r>
            <a:endParaRPr lang="en-US" sz="19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3459597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428"/>
        <p:cNvGrpSpPr/>
        <p:nvPr/>
      </p:nvGrpSpPr>
      <p:grpSpPr>
        <a:xfrm>
          <a:off x="0" y="0"/>
          <a:ext cx="0" cy="0"/>
          <a:chOff x="0" y="0"/>
          <a:chExt cx="0" cy="0"/>
        </a:xfrm>
      </p:grpSpPr>
      <p:sp>
        <p:nvSpPr>
          <p:cNvPr id="6" name="Google Shape;430;p41"/>
          <p:cNvSpPr txBox="1">
            <a:spLocks noGrp="1"/>
          </p:cNvSpPr>
          <p:nvPr>
            <p:ph type="title"/>
          </p:nvPr>
        </p:nvSpPr>
        <p:spPr>
          <a:xfrm>
            <a:off x="4723576" y="4902841"/>
            <a:ext cx="4817121" cy="371629"/>
          </a:xfrm>
          <a:prstGeom prst="rect">
            <a:avLst/>
          </a:prstGeom>
          <a:noFill/>
          <a:ln>
            <a:noFill/>
          </a:ln>
        </p:spPr>
        <p:txBody>
          <a:bodyPr spcFirstLastPara="1" wrap="square" lIns="91425" tIns="91425" rIns="91425" bIns="91425" anchor="b" anchorCtr="0">
            <a:noAutofit/>
          </a:bodyPr>
          <a:lstStyle/>
          <a:p>
            <a:pPr algn="ctr"/>
            <a:r>
              <a:rPr lang="en-US" sz="2000" dirty="0">
                <a:solidFill>
                  <a:schemeClr val="bg1"/>
                </a:solidFill>
              </a:rPr>
              <a:t>Village-theme dinner at a Khmer village</a:t>
            </a:r>
          </a:p>
        </p:txBody>
      </p:sp>
      <p:pic>
        <p:nvPicPr>
          <p:cNvPr id="15" name="Picture 14" descr="undefined"/>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44"/>
          <a:stretch/>
        </p:blipFill>
        <p:spPr bwMode="auto">
          <a:xfrm>
            <a:off x="4929510" y="0"/>
            <a:ext cx="4273613" cy="255392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undefined"/>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783" b="4848"/>
          <a:stretch/>
        </p:blipFill>
        <p:spPr bwMode="auto">
          <a:xfrm>
            <a:off x="2" y="-34724"/>
            <a:ext cx="9203122" cy="51782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www.auroratravel.asia/Content/images/aurora-travel-logo-top-dmc-ann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
            <a:ext cx="1113780" cy="38103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0899" y="4750101"/>
            <a:ext cx="3453697" cy="338554"/>
          </a:xfrm>
          <a:prstGeom prst="rect">
            <a:avLst/>
          </a:prstGeom>
          <a:noFill/>
        </p:spPr>
        <p:txBody>
          <a:bodyPr wrap="square" rtlCol="0">
            <a:spAutoFit/>
          </a:bodyPr>
          <a:lstStyle/>
          <a:p>
            <a:pPr algn="ctr"/>
            <a:r>
              <a:rPr lang="en-US" sz="1600" b="1" dirty="0" smtClean="0">
                <a:solidFill>
                  <a:schemeClr val="bg1"/>
                </a:solidFill>
                <a:latin typeface="Century Gothic" panose="020B0502020202020204" pitchFamily="34" charset="0"/>
                <a:cs typeface="Segoe UI" panose="020B0502040204020203" pitchFamily="34" charset="0"/>
              </a:rPr>
              <a:t>MEET WELL-KNOWN KHMER ARTIST</a:t>
            </a:r>
            <a:endParaRPr lang="en-US" sz="1600" b="1" dirty="0">
              <a:solidFill>
                <a:schemeClr val="bg1"/>
              </a:solidFill>
              <a:latin typeface="Century Gothic" panose="020B0502020202020204" pitchFamily="34" charset="0"/>
              <a:cs typeface="Segoe UI" panose="020B0502040204020203" pitchFamily="34" charset="0"/>
            </a:endParaRPr>
          </a:p>
        </p:txBody>
      </p:sp>
    </p:spTree>
    <p:extLst>
      <p:ext uri="{BB962C8B-B14F-4D97-AF65-F5344CB8AC3E}">
        <p14:creationId xmlns:p14="http://schemas.microsoft.com/office/powerpoint/2010/main" val="35077288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428"/>
        <p:cNvGrpSpPr/>
        <p:nvPr/>
      </p:nvGrpSpPr>
      <p:grpSpPr>
        <a:xfrm>
          <a:off x="0" y="0"/>
          <a:ext cx="0" cy="0"/>
          <a:chOff x="0" y="0"/>
          <a:chExt cx="0" cy="0"/>
        </a:xfrm>
      </p:grpSpPr>
      <p:sp>
        <p:nvSpPr>
          <p:cNvPr id="6" name="Google Shape;430;p41"/>
          <p:cNvSpPr txBox="1">
            <a:spLocks noGrp="1"/>
          </p:cNvSpPr>
          <p:nvPr>
            <p:ph type="title"/>
          </p:nvPr>
        </p:nvSpPr>
        <p:spPr>
          <a:xfrm>
            <a:off x="4723576" y="4902841"/>
            <a:ext cx="4817121" cy="371629"/>
          </a:xfrm>
          <a:prstGeom prst="rect">
            <a:avLst/>
          </a:prstGeom>
          <a:noFill/>
          <a:ln>
            <a:noFill/>
          </a:ln>
        </p:spPr>
        <p:txBody>
          <a:bodyPr spcFirstLastPara="1" wrap="square" lIns="91425" tIns="91425" rIns="91425" bIns="91425" anchor="b" anchorCtr="0">
            <a:noAutofit/>
          </a:bodyPr>
          <a:lstStyle/>
          <a:p>
            <a:pPr algn="ctr"/>
            <a:r>
              <a:rPr lang="en-US" sz="2000" dirty="0">
                <a:solidFill>
                  <a:schemeClr val="bg1"/>
                </a:solidFill>
              </a:rPr>
              <a:t>Village-theme dinner at a Khmer village</a:t>
            </a:r>
          </a:p>
        </p:txBody>
      </p:sp>
      <p:sp>
        <p:nvSpPr>
          <p:cNvPr id="4" name="Title 3"/>
          <p:cNvSpPr>
            <a:spLocks noGrp="1"/>
          </p:cNvSpPr>
          <p:nvPr>
            <p:ph type="title"/>
          </p:nvPr>
        </p:nvSpPr>
        <p:spPr/>
        <p:txBody>
          <a:bodyPr/>
          <a:lstStyle/>
          <a:p>
            <a:endParaRPr lang="en-US"/>
          </a:p>
        </p:txBody>
      </p:sp>
      <p:pic>
        <p:nvPicPr>
          <p:cNvPr id="11" name="Picture 6" descr="CAMBODIAN WEDDING TRADITIONS | Misha Media Photography"/>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477" b="-1"/>
          <a:stretch/>
        </p:blipFill>
        <p:spPr bwMode="auto">
          <a:xfrm>
            <a:off x="0" y="-34723"/>
            <a:ext cx="9132927" cy="520860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www.auroratravel.asia/Content/images/aurora-travel-logo-top-dmc-ann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1113780" cy="3810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4789997"/>
            <a:ext cx="3432939" cy="338554"/>
          </a:xfrm>
          <a:prstGeom prst="rect">
            <a:avLst/>
          </a:prstGeom>
          <a:noFill/>
        </p:spPr>
        <p:txBody>
          <a:bodyPr wrap="square" rtlCol="0">
            <a:spAutoFit/>
          </a:bodyPr>
          <a:lstStyle/>
          <a:p>
            <a:r>
              <a:rPr lang="en-US" sz="1600" b="1" dirty="0" smtClean="0">
                <a:solidFill>
                  <a:schemeClr val="bg1"/>
                </a:solidFill>
                <a:latin typeface="Century Gothic" panose="020B0502020202020204" pitchFamily="34" charset="0"/>
                <a:cs typeface="Segoe UI" panose="020B0502040204020203" pitchFamily="34" charset="0"/>
              </a:rPr>
              <a:t>WEDDING LIKE A KHMER COUPLE</a:t>
            </a:r>
            <a:endParaRPr lang="en-US" sz="1600" b="1" dirty="0">
              <a:solidFill>
                <a:schemeClr val="bg1"/>
              </a:solidFill>
              <a:latin typeface="Century Gothic" panose="020B0502020202020204" pitchFamily="34" charset="0"/>
              <a:cs typeface="Segoe UI" panose="020B0502040204020203" pitchFamily="34" charset="0"/>
            </a:endParaRPr>
          </a:p>
        </p:txBody>
      </p:sp>
    </p:spTree>
    <p:extLst>
      <p:ext uri="{BB962C8B-B14F-4D97-AF65-F5344CB8AC3E}">
        <p14:creationId xmlns:p14="http://schemas.microsoft.com/office/powerpoint/2010/main" val="41885166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428"/>
        <p:cNvGrpSpPr/>
        <p:nvPr/>
      </p:nvGrpSpPr>
      <p:grpSpPr>
        <a:xfrm>
          <a:off x="0" y="0"/>
          <a:ext cx="0" cy="0"/>
          <a:chOff x="0" y="0"/>
          <a:chExt cx="0" cy="0"/>
        </a:xfrm>
      </p:grpSpPr>
      <p:sp>
        <p:nvSpPr>
          <p:cNvPr id="6" name="Google Shape;430;p41"/>
          <p:cNvSpPr txBox="1">
            <a:spLocks noGrp="1"/>
          </p:cNvSpPr>
          <p:nvPr>
            <p:ph type="title"/>
          </p:nvPr>
        </p:nvSpPr>
        <p:spPr>
          <a:xfrm>
            <a:off x="4723576" y="4902841"/>
            <a:ext cx="4817121" cy="371629"/>
          </a:xfrm>
          <a:prstGeom prst="rect">
            <a:avLst/>
          </a:prstGeom>
          <a:noFill/>
          <a:ln>
            <a:noFill/>
          </a:ln>
        </p:spPr>
        <p:txBody>
          <a:bodyPr spcFirstLastPara="1" wrap="square" lIns="91425" tIns="91425" rIns="91425" bIns="91425" anchor="b" anchorCtr="0">
            <a:noAutofit/>
          </a:bodyPr>
          <a:lstStyle/>
          <a:p>
            <a:pPr algn="ctr"/>
            <a:r>
              <a:rPr lang="en-US" sz="2000" dirty="0">
                <a:solidFill>
                  <a:schemeClr val="bg1"/>
                </a:solidFill>
              </a:rPr>
              <a:t>Village-theme dinner at a Khmer village</a:t>
            </a:r>
          </a:p>
        </p:txBody>
      </p:sp>
      <p:sp>
        <p:nvSpPr>
          <p:cNvPr id="8" name="Google Shape;430;p41"/>
          <p:cNvSpPr txBox="1">
            <a:spLocks noGrp="1"/>
          </p:cNvSpPr>
          <p:nvPr>
            <p:ph type="title"/>
          </p:nvPr>
        </p:nvSpPr>
        <p:spPr>
          <a:xfrm>
            <a:off x="15240" y="4891313"/>
            <a:ext cx="4132470" cy="371475"/>
          </a:xfrm>
          <a:prstGeom prst="rect">
            <a:avLst/>
          </a:prstGeom>
          <a:noFill/>
          <a:ln>
            <a:noFill/>
          </a:ln>
        </p:spPr>
        <p:txBody>
          <a:bodyPr spcFirstLastPara="1" wrap="square" lIns="91425" tIns="91425" rIns="91425" bIns="91425" anchor="b" anchorCtr="0">
            <a:noAutofit/>
          </a:bodyPr>
          <a:lstStyle/>
          <a:p>
            <a:pPr algn="ctr"/>
            <a:r>
              <a:rPr lang="en-US" sz="2000" dirty="0">
                <a:solidFill>
                  <a:schemeClr val="bg1"/>
                </a:solidFill>
              </a:rPr>
              <a:t>Blessing ceremony at a local monastery</a:t>
            </a:r>
          </a:p>
        </p:txBody>
      </p:sp>
      <p:pic>
        <p:nvPicPr>
          <p:cNvPr id="16" name="Picture 8" descr="Cambodia Farm Tour | Explores The Authentic Cambodian Village Life"/>
          <p:cNvPicPr>
            <a:picLocks noChangeAspect="1" noChangeArrowheads="1"/>
          </p:cNvPicPr>
          <p:nvPr/>
        </p:nvPicPr>
        <p:blipFill rotWithShape="1">
          <a:blip r:embed="rId3">
            <a:extLst>
              <a:ext uri="{28A0092B-C50C-407E-A947-70E740481C1C}">
                <a14:useLocalDpi xmlns:a14="http://schemas.microsoft.com/office/drawing/2010/main" val="0"/>
              </a:ext>
            </a:extLst>
          </a:blip>
          <a:srcRect l="-335" t="98" r="-456" b="672"/>
          <a:stretch/>
        </p:blipFill>
        <p:spPr bwMode="auto">
          <a:xfrm>
            <a:off x="0" y="0"/>
            <a:ext cx="9144000" cy="51325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www.auroratravel.asia/Content/images/aurora-travel-logo-top-dmc-ann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1113780" cy="38103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240" y="4678469"/>
            <a:ext cx="1963189" cy="338554"/>
          </a:xfrm>
          <a:prstGeom prst="rect">
            <a:avLst/>
          </a:prstGeom>
          <a:noFill/>
        </p:spPr>
        <p:txBody>
          <a:bodyPr wrap="square" rtlCol="0">
            <a:spAutoFit/>
          </a:bodyPr>
          <a:lstStyle/>
          <a:p>
            <a:pPr algn="ctr"/>
            <a:r>
              <a:rPr lang="en-US" sz="1600" b="1" dirty="0" smtClean="0">
                <a:solidFill>
                  <a:schemeClr val="bg1"/>
                </a:solidFill>
                <a:latin typeface="Century Gothic" panose="020B0502020202020204" pitchFamily="34" charset="0"/>
                <a:cs typeface="Segoe UI" panose="020B0502040204020203" pitchFamily="34" charset="0"/>
              </a:rPr>
              <a:t>COOKING CLASS </a:t>
            </a:r>
            <a:endParaRPr lang="en-US" sz="1600" b="1" dirty="0">
              <a:solidFill>
                <a:schemeClr val="bg1"/>
              </a:solidFill>
              <a:latin typeface="Century Gothic" panose="020B0502020202020204" pitchFamily="34" charset="0"/>
              <a:cs typeface="Segoe UI" panose="020B0502040204020203" pitchFamily="34" charset="0"/>
            </a:endParaRPr>
          </a:p>
        </p:txBody>
      </p:sp>
    </p:spTree>
    <p:extLst>
      <p:ext uri="{BB962C8B-B14F-4D97-AF65-F5344CB8AC3E}">
        <p14:creationId xmlns:p14="http://schemas.microsoft.com/office/powerpoint/2010/main" val="12764532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428"/>
        <p:cNvGrpSpPr/>
        <p:nvPr/>
      </p:nvGrpSpPr>
      <p:grpSpPr>
        <a:xfrm>
          <a:off x="0" y="0"/>
          <a:ext cx="0" cy="0"/>
          <a:chOff x="0" y="0"/>
          <a:chExt cx="0" cy="0"/>
        </a:xfrm>
      </p:grpSpPr>
      <p:sp>
        <p:nvSpPr>
          <p:cNvPr id="6" name="Google Shape;430;p41"/>
          <p:cNvSpPr txBox="1">
            <a:spLocks noGrp="1"/>
          </p:cNvSpPr>
          <p:nvPr>
            <p:ph type="title"/>
          </p:nvPr>
        </p:nvSpPr>
        <p:spPr>
          <a:xfrm>
            <a:off x="4723576" y="4902841"/>
            <a:ext cx="4817121" cy="371629"/>
          </a:xfrm>
          <a:prstGeom prst="rect">
            <a:avLst/>
          </a:prstGeom>
          <a:noFill/>
          <a:ln>
            <a:noFill/>
          </a:ln>
        </p:spPr>
        <p:txBody>
          <a:bodyPr spcFirstLastPara="1" wrap="square" lIns="91425" tIns="91425" rIns="91425" bIns="91425" anchor="b" anchorCtr="0">
            <a:noAutofit/>
          </a:bodyPr>
          <a:lstStyle/>
          <a:p>
            <a:pPr algn="ctr"/>
            <a:r>
              <a:rPr lang="en-US" sz="2000" dirty="0">
                <a:solidFill>
                  <a:schemeClr val="bg1"/>
                </a:solidFill>
              </a:rPr>
              <a:t>Village-theme dinner at a Khmer village</a:t>
            </a:r>
          </a:p>
        </p:txBody>
      </p:sp>
      <p:sp>
        <p:nvSpPr>
          <p:cNvPr id="8" name="Google Shape;430;p41"/>
          <p:cNvSpPr txBox="1">
            <a:spLocks noGrp="1"/>
          </p:cNvSpPr>
          <p:nvPr>
            <p:ph type="title"/>
          </p:nvPr>
        </p:nvSpPr>
        <p:spPr>
          <a:xfrm>
            <a:off x="15240" y="4891313"/>
            <a:ext cx="4132470" cy="371475"/>
          </a:xfrm>
          <a:prstGeom prst="rect">
            <a:avLst/>
          </a:prstGeom>
          <a:noFill/>
          <a:ln>
            <a:noFill/>
          </a:ln>
        </p:spPr>
        <p:txBody>
          <a:bodyPr spcFirstLastPara="1" wrap="square" lIns="91425" tIns="91425" rIns="91425" bIns="91425" anchor="b" anchorCtr="0">
            <a:noAutofit/>
          </a:bodyPr>
          <a:lstStyle/>
          <a:p>
            <a:pPr algn="ctr"/>
            <a:r>
              <a:rPr lang="en-US" sz="2000" dirty="0">
                <a:solidFill>
                  <a:schemeClr val="bg1"/>
                </a:solidFill>
              </a:rPr>
              <a:t>Blessing ceremony at a local monastery</a:t>
            </a:r>
          </a:p>
        </p:txBody>
      </p:sp>
      <p:pic>
        <p:nvPicPr>
          <p:cNvPr id="13" name="Picture 2" descr="https://www.exotravel.com/assets/content/experiences/images/exo-travel-day-trips-cambodia-private-dinner-in-the-rice-fields-gallery-5005954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74" t="2528" r="-126" b="4153"/>
          <a:stretch/>
        </p:blipFill>
        <p:spPr bwMode="auto">
          <a:xfrm>
            <a:off x="15241" y="1"/>
            <a:ext cx="9128760" cy="517388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www.auroratravel.asia/Content/images/aurora-travel-logo-top-dmc-ann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1113780" cy="38103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2304" y="4758779"/>
            <a:ext cx="3663361" cy="338554"/>
          </a:xfrm>
          <a:prstGeom prst="rect">
            <a:avLst/>
          </a:prstGeom>
          <a:noFill/>
        </p:spPr>
        <p:txBody>
          <a:bodyPr wrap="square" rtlCol="0">
            <a:spAutoFit/>
          </a:bodyPr>
          <a:lstStyle/>
          <a:p>
            <a:r>
              <a:rPr lang="en-US" sz="1600" b="1" dirty="0" smtClean="0">
                <a:solidFill>
                  <a:schemeClr val="bg1"/>
                </a:solidFill>
                <a:latin typeface="Century Gothic" panose="020B0502020202020204" pitchFamily="34" charset="0"/>
                <a:cs typeface="Segoe UI" panose="020B0502040204020203" pitchFamily="34" charset="0"/>
              </a:rPr>
              <a:t>DINING AMID SECLUDED RICE FIELD</a:t>
            </a:r>
            <a:endParaRPr lang="en-US" sz="1600" b="1" dirty="0">
              <a:solidFill>
                <a:schemeClr val="bg1"/>
              </a:solidFill>
              <a:latin typeface="Century Gothic" panose="020B0502020202020204" pitchFamily="34" charset="0"/>
              <a:cs typeface="Segoe UI" panose="020B0502040204020203" pitchFamily="34" charset="0"/>
            </a:endParaRPr>
          </a:p>
        </p:txBody>
      </p:sp>
    </p:spTree>
    <p:extLst>
      <p:ext uri="{BB962C8B-B14F-4D97-AF65-F5344CB8AC3E}">
        <p14:creationId xmlns:p14="http://schemas.microsoft.com/office/powerpoint/2010/main" val="27018451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428"/>
        <p:cNvGrpSpPr/>
        <p:nvPr/>
      </p:nvGrpSpPr>
      <p:grpSpPr>
        <a:xfrm>
          <a:off x="0" y="0"/>
          <a:ext cx="0" cy="0"/>
          <a:chOff x="0" y="0"/>
          <a:chExt cx="0" cy="0"/>
        </a:xfrm>
      </p:grpSpPr>
      <p:sp>
        <p:nvSpPr>
          <p:cNvPr id="4" name="TextBox 3"/>
          <p:cNvSpPr txBox="1"/>
          <p:nvPr/>
        </p:nvSpPr>
        <p:spPr>
          <a:xfrm>
            <a:off x="634878" y="793486"/>
            <a:ext cx="3300330" cy="4162678"/>
          </a:xfrm>
          <a:prstGeom prst="rect">
            <a:avLst/>
          </a:prstGeom>
          <a:noFill/>
        </p:spPr>
        <p:txBody>
          <a:bodyPr wrap="square" rtlCol="0">
            <a:spAutoFit/>
          </a:bodyPr>
          <a:lstStyle/>
          <a:p>
            <a:pPr>
              <a:spcAft>
                <a:spcPts val="900"/>
              </a:spcAft>
              <a:buClrTx/>
            </a:pPr>
            <a:r>
              <a:rPr lang="en-US" b="1" kern="1200" dirty="0">
                <a:solidFill>
                  <a:prstClr val="black"/>
                </a:solidFill>
                <a:latin typeface="Century Gothic" panose="020B0502020202020204" pitchFamily="34" charset="0"/>
                <a:cs typeface="Segoe UI" panose="020B0502040204020203" pitchFamily="34" charset="0"/>
              </a:rPr>
              <a:t>Capital: </a:t>
            </a:r>
            <a:r>
              <a:rPr lang="en-US" kern="1200" dirty="0">
                <a:solidFill>
                  <a:prstClr val="black"/>
                </a:solidFill>
                <a:latin typeface="Century Gothic" panose="020B0502020202020204" pitchFamily="34" charset="0"/>
                <a:cs typeface="Segoe UI" panose="020B0502040204020203" pitchFamily="34" charset="0"/>
              </a:rPr>
              <a:t>Phnom Penh City</a:t>
            </a:r>
          </a:p>
          <a:p>
            <a:pPr>
              <a:spcAft>
                <a:spcPts val="900"/>
              </a:spcAft>
              <a:buClrTx/>
            </a:pPr>
            <a:r>
              <a:rPr lang="en-US" b="1" kern="1200" dirty="0">
                <a:solidFill>
                  <a:prstClr val="black"/>
                </a:solidFill>
                <a:latin typeface="Century Gothic" panose="020B0502020202020204" pitchFamily="34" charset="0"/>
                <a:cs typeface="Segoe UI" panose="020B0502040204020203" pitchFamily="34" charset="0"/>
              </a:rPr>
              <a:t>Population: </a:t>
            </a:r>
            <a:r>
              <a:rPr lang="en-US" kern="1200" dirty="0">
                <a:solidFill>
                  <a:prstClr val="black"/>
                </a:solidFill>
                <a:latin typeface="Century Gothic" panose="020B0502020202020204" pitchFamily="34" charset="0"/>
                <a:cs typeface="Segoe UI" panose="020B0502040204020203" pitchFamily="34" charset="0"/>
              </a:rPr>
              <a:t>16 million people</a:t>
            </a:r>
          </a:p>
          <a:p>
            <a:pPr>
              <a:spcAft>
                <a:spcPts val="900"/>
              </a:spcAft>
              <a:buClrTx/>
            </a:pPr>
            <a:r>
              <a:rPr lang="en-US" b="1" kern="1200" dirty="0">
                <a:solidFill>
                  <a:prstClr val="black"/>
                </a:solidFill>
                <a:latin typeface="Century Gothic" panose="020B0502020202020204" pitchFamily="34" charset="0"/>
                <a:cs typeface="Segoe UI" panose="020B0502040204020203" pitchFamily="34" charset="0"/>
              </a:rPr>
              <a:t>Religion: </a:t>
            </a:r>
            <a:r>
              <a:rPr lang="en-US" kern="1200" dirty="0">
                <a:solidFill>
                  <a:prstClr val="black"/>
                </a:solidFill>
                <a:latin typeface="Century Gothic" panose="020B0502020202020204" pitchFamily="34" charset="0"/>
                <a:cs typeface="Segoe UI" panose="020B0502040204020203" pitchFamily="34" charset="0"/>
              </a:rPr>
              <a:t>95% Buddhism</a:t>
            </a:r>
          </a:p>
          <a:p>
            <a:pPr>
              <a:spcAft>
                <a:spcPts val="900"/>
              </a:spcAft>
              <a:buClrTx/>
            </a:pPr>
            <a:r>
              <a:rPr lang="en-US" b="1" kern="1200" dirty="0">
                <a:solidFill>
                  <a:prstClr val="black"/>
                </a:solidFill>
                <a:latin typeface="Century Gothic" panose="020B0502020202020204" pitchFamily="34" charset="0"/>
                <a:cs typeface="Segoe UI" panose="020B0502040204020203" pitchFamily="34" charset="0"/>
              </a:rPr>
              <a:t>Official language: </a:t>
            </a:r>
            <a:r>
              <a:rPr lang="en-US" kern="1200" dirty="0">
                <a:solidFill>
                  <a:prstClr val="black"/>
                </a:solidFill>
                <a:latin typeface="Century Gothic" panose="020B0502020202020204" pitchFamily="34" charset="0"/>
                <a:cs typeface="Segoe UI" panose="020B0502040204020203" pitchFamily="34" charset="0"/>
              </a:rPr>
              <a:t>Khmer</a:t>
            </a:r>
          </a:p>
          <a:p>
            <a:pPr>
              <a:spcAft>
                <a:spcPts val="900"/>
              </a:spcAft>
              <a:buClrTx/>
            </a:pPr>
            <a:r>
              <a:rPr lang="en-US" b="1" kern="1200" dirty="0">
                <a:solidFill>
                  <a:prstClr val="black"/>
                </a:solidFill>
                <a:latin typeface="Century Gothic" panose="020B0502020202020204" pitchFamily="34" charset="0"/>
                <a:cs typeface="Segoe UI" panose="020B0502040204020203" pitchFamily="34" charset="0"/>
              </a:rPr>
              <a:t>Local Currency: </a:t>
            </a:r>
            <a:r>
              <a:rPr lang="en-US" kern="1200" dirty="0">
                <a:solidFill>
                  <a:prstClr val="black"/>
                </a:solidFill>
                <a:latin typeface="Century Gothic" panose="020B0502020202020204" pitchFamily="34" charset="0"/>
                <a:cs typeface="Segoe UI" panose="020B0502040204020203" pitchFamily="34" charset="0"/>
              </a:rPr>
              <a:t>Riel and Dollar</a:t>
            </a:r>
          </a:p>
          <a:p>
            <a:pPr>
              <a:spcAft>
                <a:spcPts val="900"/>
              </a:spcAft>
              <a:buClrTx/>
            </a:pPr>
            <a:r>
              <a:rPr lang="en-US" b="1" kern="1200" dirty="0">
                <a:solidFill>
                  <a:prstClr val="black"/>
                </a:solidFill>
                <a:latin typeface="Century Gothic" panose="020B0502020202020204" pitchFamily="34" charset="0"/>
                <a:cs typeface="Segoe UI" panose="020B0502040204020203" pitchFamily="34" charset="0"/>
              </a:rPr>
              <a:t>Borders: </a:t>
            </a:r>
            <a:r>
              <a:rPr lang="en-US" kern="1200" dirty="0">
                <a:solidFill>
                  <a:prstClr val="black"/>
                </a:solidFill>
                <a:latin typeface="Century Gothic" panose="020B0502020202020204" pitchFamily="34" charset="0"/>
                <a:cs typeface="Segoe UI" panose="020B0502040204020203" pitchFamily="34" charset="0"/>
              </a:rPr>
              <a:t>Thailand, Laos and Vietnam</a:t>
            </a:r>
          </a:p>
          <a:p>
            <a:pPr>
              <a:spcAft>
                <a:spcPts val="900"/>
              </a:spcAft>
              <a:buClrTx/>
            </a:pPr>
            <a:r>
              <a:rPr lang="en-US" b="1" kern="1200" dirty="0">
                <a:solidFill>
                  <a:prstClr val="black"/>
                </a:solidFill>
                <a:latin typeface="Century Gothic" panose="020B0502020202020204" pitchFamily="34" charset="0"/>
                <a:cs typeface="Segoe UI" panose="020B0502040204020203" pitchFamily="34" charset="0"/>
              </a:rPr>
              <a:t>The most popular destination: </a:t>
            </a:r>
          </a:p>
          <a:p>
            <a:pPr marL="257175" indent="-257175">
              <a:spcAft>
                <a:spcPts val="900"/>
              </a:spcAft>
              <a:buClrTx/>
              <a:buFont typeface="Arial" panose="020B0604020202020204" pitchFamily="34" charset="0"/>
              <a:buChar char="•"/>
            </a:pPr>
            <a:r>
              <a:rPr lang="en-US" kern="1200" dirty="0" err="1">
                <a:solidFill>
                  <a:prstClr val="black"/>
                </a:solidFill>
                <a:latin typeface="Century Gothic" panose="020B0502020202020204" pitchFamily="34" charset="0"/>
                <a:cs typeface="Segoe UI" panose="020B0502040204020203" pitchFamily="34" charset="0"/>
              </a:rPr>
              <a:t>Siem</a:t>
            </a:r>
            <a:r>
              <a:rPr lang="en-US" kern="1200" dirty="0">
                <a:solidFill>
                  <a:prstClr val="black"/>
                </a:solidFill>
                <a:latin typeface="Century Gothic" panose="020B0502020202020204" pitchFamily="34" charset="0"/>
                <a:cs typeface="Segoe UI" panose="020B0502040204020203" pitchFamily="34" charset="0"/>
              </a:rPr>
              <a:t> Reap City</a:t>
            </a:r>
          </a:p>
          <a:p>
            <a:pPr marL="257175" indent="-257175">
              <a:spcAft>
                <a:spcPts val="900"/>
              </a:spcAft>
              <a:buClrTx/>
              <a:buFont typeface="Arial" panose="020B0604020202020204" pitchFamily="34" charset="0"/>
              <a:buChar char="•"/>
            </a:pPr>
            <a:r>
              <a:rPr lang="en-US" kern="1200" dirty="0">
                <a:solidFill>
                  <a:prstClr val="black"/>
                </a:solidFill>
                <a:latin typeface="Century Gothic" panose="020B0502020202020204" pitchFamily="34" charset="0"/>
                <a:cs typeface="Segoe UI" panose="020B0502040204020203" pitchFamily="34" charset="0"/>
              </a:rPr>
              <a:t>Phnom Penh City</a:t>
            </a:r>
          </a:p>
          <a:p>
            <a:pPr marL="257175" indent="-257175">
              <a:spcAft>
                <a:spcPts val="900"/>
              </a:spcAft>
              <a:buClrTx/>
              <a:buFont typeface="Arial" panose="020B0604020202020204" pitchFamily="34" charset="0"/>
              <a:buChar char="•"/>
            </a:pPr>
            <a:r>
              <a:rPr lang="en-US" kern="1200" dirty="0" err="1" smtClean="0">
                <a:solidFill>
                  <a:prstClr val="black"/>
                </a:solidFill>
                <a:latin typeface="Century Gothic" panose="020B0502020202020204" pitchFamily="34" charset="0"/>
                <a:cs typeface="Segoe UI" panose="020B0502040204020203" pitchFamily="34" charset="0"/>
              </a:rPr>
              <a:t>Kep</a:t>
            </a:r>
            <a:endParaRPr lang="en-US" kern="1200" dirty="0">
              <a:solidFill>
                <a:prstClr val="black"/>
              </a:solidFill>
              <a:latin typeface="Century Gothic" panose="020B0502020202020204" pitchFamily="34" charset="0"/>
              <a:cs typeface="Segoe UI" panose="020B0502040204020203" pitchFamily="34" charset="0"/>
            </a:endParaRPr>
          </a:p>
          <a:p>
            <a:pPr marL="257175" indent="-257175">
              <a:spcAft>
                <a:spcPts val="900"/>
              </a:spcAft>
              <a:buClrTx/>
              <a:buFont typeface="Arial" panose="020B0604020202020204" pitchFamily="34" charset="0"/>
              <a:buChar char="•"/>
            </a:pPr>
            <a:r>
              <a:rPr lang="en-US" kern="1200" dirty="0" err="1" smtClean="0">
                <a:solidFill>
                  <a:prstClr val="black"/>
                </a:solidFill>
                <a:latin typeface="Century Gothic" panose="020B0502020202020204" pitchFamily="34" charset="0"/>
                <a:cs typeface="Segoe UI" panose="020B0502040204020203" pitchFamily="34" charset="0"/>
              </a:rPr>
              <a:t>Rantanakiri</a:t>
            </a:r>
            <a:endParaRPr lang="en-US" kern="1200" dirty="0" smtClean="0">
              <a:solidFill>
                <a:prstClr val="black"/>
              </a:solidFill>
              <a:latin typeface="Century Gothic" panose="020B0502020202020204" pitchFamily="34" charset="0"/>
              <a:cs typeface="Segoe UI" panose="020B0502040204020203" pitchFamily="34" charset="0"/>
            </a:endParaRPr>
          </a:p>
          <a:p>
            <a:pPr marL="257175" indent="-257175">
              <a:spcAft>
                <a:spcPts val="900"/>
              </a:spcAft>
              <a:buClrTx/>
              <a:buFont typeface="Arial" panose="020B0604020202020204" pitchFamily="34" charset="0"/>
              <a:buChar char="•"/>
            </a:pPr>
            <a:r>
              <a:rPr lang="en-US" kern="1200" dirty="0" err="1">
                <a:solidFill>
                  <a:prstClr val="black"/>
                </a:solidFill>
                <a:latin typeface="Century Gothic" panose="020B0502020202020204" pitchFamily="34" charset="0"/>
                <a:cs typeface="Segoe UI" panose="020B0502040204020203" pitchFamily="34" charset="0"/>
              </a:rPr>
              <a:t>Sihanoukville</a:t>
            </a:r>
            <a:r>
              <a:rPr lang="en-US" kern="1200" dirty="0">
                <a:solidFill>
                  <a:prstClr val="black"/>
                </a:solidFill>
                <a:latin typeface="Century Gothic" panose="020B0502020202020204" pitchFamily="34" charset="0"/>
                <a:cs typeface="Segoe UI" panose="020B0502040204020203" pitchFamily="34" charset="0"/>
              </a:rPr>
              <a:t> (Beach)</a:t>
            </a:r>
            <a:endParaRPr lang="en-US" dirty="0">
              <a:latin typeface="Century Gothic" panose="020B0502020202020204" pitchFamily="34" charset="0"/>
            </a:endParaRPr>
          </a:p>
        </p:txBody>
      </p:sp>
      <p:pic>
        <p:nvPicPr>
          <p:cNvPr id="13" name="Picture 2" descr="http://www.auroratravel.asia/Content/images/aurora-travel-logo-top-dmc-ann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21761" cy="41797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7" descr="F:\Users\SOND\Documents\Presentation\How to sell indochine\Map\How-to-reach-Cam.png"/>
          <p:cNvPicPr>
            <a:picLocks noChangeAspect="1" noChangeArrowheads="1"/>
          </p:cNvPicPr>
          <p:nvPr/>
        </p:nvPicPr>
        <p:blipFill rotWithShape="1">
          <a:blip r:embed="rId4">
            <a:extLst>
              <a:ext uri="{28A0092B-C50C-407E-A947-70E740481C1C}">
                <a14:useLocalDpi xmlns:a14="http://schemas.microsoft.com/office/drawing/2010/main" val="0"/>
              </a:ext>
            </a:extLst>
          </a:blip>
          <a:srcRect l="1413" t="26701" r="6215" b="21996"/>
          <a:stretch/>
        </p:blipFill>
        <p:spPr bwMode="auto">
          <a:xfrm>
            <a:off x="3749675" y="417973"/>
            <a:ext cx="5478684" cy="4306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85940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1028" name="Picture 4" descr="https://www.indochinamotorbiketours.com/wp-content/uploads/2018/07/Angkor-Wat-001.jpg">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3" b="11996"/>
          <a:stretch/>
        </p:blipFill>
        <p:spPr bwMode="auto">
          <a:xfrm>
            <a:off x="1" y="-106681"/>
            <a:ext cx="9143999" cy="537878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www.auroratravel.asia/Content/images/aurora-travel-logo-top-dmc-ann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
            <a:ext cx="1113780" cy="381031"/>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7" descr="Icono&#10;&#10;Descripción generada automáticamente">
            <a:hlinkClick r:id="rId3"/>
            <a:extLst>
              <a:ext uri="{FF2B5EF4-FFF2-40B4-BE49-F238E27FC236}">
                <a16:creationId xmlns:a16="http://schemas.microsoft.com/office/drawing/2014/main" xmlns="" id="{2C87176C-AE49-459B-B5F5-9E2EDAAE683F}"/>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36537" y="3964141"/>
            <a:ext cx="1009346" cy="1009346"/>
          </a:xfrm>
          <a:prstGeom prst="rect">
            <a:avLst/>
          </a:prstGeom>
        </p:spPr>
      </p:pic>
    </p:spTree>
    <p:extLst>
      <p:ext uri="{BB962C8B-B14F-4D97-AF65-F5344CB8AC3E}">
        <p14:creationId xmlns:p14="http://schemas.microsoft.com/office/powerpoint/2010/main" val="34549611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63797" y="811987"/>
            <a:ext cx="4305554" cy="3942894"/>
          </a:xfrm>
        </p:spPr>
        <p:txBody>
          <a:bodyPr>
            <a:noAutofit/>
          </a:bodyPr>
          <a:lstStyle/>
          <a:p>
            <a:pPr marL="285750" indent="-285750" algn="just">
              <a:spcAft>
                <a:spcPts val="1200"/>
              </a:spcAft>
              <a:buFont typeface="Wingdings" panose="05000000000000000000" pitchFamily="2" charset="2"/>
              <a:buChar char="§"/>
            </a:pPr>
            <a:r>
              <a:rPr lang="en-US" sz="1400" dirty="0" err="1">
                <a:solidFill>
                  <a:schemeClr val="tx1"/>
                </a:solidFill>
                <a:latin typeface="Century Gothic" panose="020B0502020202020204" pitchFamily="34" charset="0"/>
              </a:rPr>
              <a:t>Amansara</a:t>
            </a:r>
            <a:r>
              <a:rPr lang="en-US" sz="1400" dirty="0">
                <a:solidFill>
                  <a:schemeClr val="tx1"/>
                </a:solidFill>
                <a:latin typeface="Century Gothic" panose="020B0502020202020204" pitchFamily="34" charset="0"/>
              </a:rPr>
              <a:t> resort (5*)</a:t>
            </a:r>
          </a:p>
          <a:p>
            <a:pPr marL="285750" indent="-285750" algn="just">
              <a:spcAft>
                <a:spcPts val="1200"/>
              </a:spcAft>
              <a:buFont typeface="Wingdings" panose="05000000000000000000" pitchFamily="2" charset="2"/>
              <a:buChar char="§"/>
            </a:pPr>
            <a:r>
              <a:rPr lang="en-US" sz="1400" dirty="0">
                <a:solidFill>
                  <a:schemeClr val="tx1"/>
                </a:solidFill>
                <a:latin typeface="Century Gothic" panose="020B0502020202020204" pitchFamily="34" charset="0"/>
              </a:rPr>
              <a:t>Belmond La Residence 5* </a:t>
            </a:r>
          </a:p>
          <a:p>
            <a:pPr marL="285750" indent="-285750" algn="just">
              <a:spcAft>
                <a:spcPts val="1200"/>
              </a:spcAft>
              <a:buFont typeface="Wingdings" panose="05000000000000000000" pitchFamily="2" charset="2"/>
              <a:buChar char="§"/>
            </a:pPr>
            <a:r>
              <a:rPr lang="en-US" sz="1400" dirty="0" err="1">
                <a:solidFill>
                  <a:schemeClr val="tx1"/>
                </a:solidFill>
                <a:latin typeface="Century Gothic" panose="020B0502020202020204" pitchFamily="34" charset="0"/>
              </a:rPr>
              <a:t>Phum</a:t>
            </a:r>
            <a:r>
              <a:rPr lang="en-US" sz="1400" dirty="0">
                <a:solidFill>
                  <a:schemeClr val="tx1"/>
                </a:solidFill>
                <a:latin typeface="Century Gothic" panose="020B0502020202020204" pitchFamily="34" charset="0"/>
              </a:rPr>
              <a:t> </a:t>
            </a:r>
            <a:r>
              <a:rPr lang="en-US" sz="1400" dirty="0" err="1">
                <a:solidFill>
                  <a:schemeClr val="tx1"/>
                </a:solidFill>
                <a:latin typeface="Century Gothic" panose="020B0502020202020204" pitchFamily="34" charset="0"/>
              </a:rPr>
              <a:t>Baitang</a:t>
            </a:r>
            <a:r>
              <a:rPr lang="en-US" sz="1400" dirty="0">
                <a:solidFill>
                  <a:schemeClr val="tx1"/>
                </a:solidFill>
                <a:latin typeface="Century Gothic" panose="020B0502020202020204" pitchFamily="34" charset="0"/>
              </a:rPr>
              <a:t> Resort 5*</a:t>
            </a:r>
          </a:p>
          <a:p>
            <a:pPr marL="285750" indent="-285750" algn="just">
              <a:spcAft>
                <a:spcPts val="1200"/>
              </a:spcAft>
              <a:buFont typeface="Wingdings" panose="05000000000000000000" pitchFamily="2" charset="2"/>
              <a:buChar char="§"/>
            </a:pPr>
            <a:r>
              <a:rPr lang="en-US" sz="1400" dirty="0">
                <a:solidFill>
                  <a:schemeClr val="tx1"/>
                </a:solidFill>
                <a:latin typeface="Century Gothic" panose="020B0502020202020204" pitchFamily="34" charset="0"/>
              </a:rPr>
              <a:t>Raffles Grand Hotel </a:t>
            </a:r>
            <a:r>
              <a:rPr lang="en-US" sz="1400" dirty="0" err="1">
                <a:solidFill>
                  <a:schemeClr val="tx1"/>
                </a:solidFill>
                <a:latin typeface="Century Gothic" panose="020B0502020202020204" pitchFamily="34" charset="0"/>
              </a:rPr>
              <a:t>D’Angkor</a:t>
            </a:r>
            <a:endParaRPr lang="en-US" sz="1400" dirty="0">
              <a:solidFill>
                <a:schemeClr val="tx1"/>
              </a:solidFill>
              <a:latin typeface="Century Gothic" panose="020B0502020202020204" pitchFamily="34" charset="0"/>
            </a:endParaRPr>
          </a:p>
          <a:p>
            <a:pPr marL="285750" indent="-285750" algn="just">
              <a:spcAft>
                <a:spcPts val="1200"/>
              </a:spcAft>
              <a:buFont typeface="Wingdings" panose="05000000000000000000" pitchFamily="2" charset="2"/>
              <a:buChar char="§"/>
            </a:pPr>
            <a:r>
              <a:rPr lang="en-US" sz="1400" dirty="0">
                <a:solidFill>
                  <a:schemeClr val="tx1"/>
                </a:solidFill>
                <a:latin typeface="Century Gothic" panose="020B0502020202020204" pitchFamily="34" charset="0"/>
              </a:rPr>
              <a:t>Park Hyatt </a:t>
            </a:r>
            <a:r>
              <a:rPr lang="en-US" sz="1400" dirty="0" err="1">
                <a:solidFill>
                  <a:schemeClr val="tx1"/>
                </a:solidFill>
                <a:latin typeface="Century Gothic" panose="020B0502020202020204" pitchFamily="34" charset="0"/>
              </a:rPr>
              <a:t>Siem</a:t>
            </a:r>
            <a:r>
              <a:rPr lang="en-US" sz="1400" dirty="0">
                <a:solidFill>
                  <a:schemeClr val="tx1"/>
                </a:solidFill>
                <a:latin typeface="Century Gothic" panose="020B0502020202020204" pitchFamily="34" charset="0"/>
              </a:rPr>
              <a:t> Reap 5*  </a:t>
            </a:r>
          </a:p>
          <a:p>
            <a:pPr marL="285750" indent="-285750" algn="just">
              <a:spcAft>
                <a:spcPts val="1200"/>
              </a:spcAft>
              <a:buFont typeface="Wingdings" panose="05000000000000000000" pitchFamily="2" charset="2"/>
              <a:buChar char="§"/>
            </a:pPr>
            <a:r>
              <a:rPr lang="en-US" sz="1400" dirty="0" err="1">
                <a:solidFill>
                  <a:schemeClr val="tx1"/>
                </a:solidFill>
                <a:latin typeface="Century Gothic" panose="020B0502020202020204" pitchFamily="34" charset="0"/>
              </a:rPr>
              <a:t>Anantara</a:t>
            </a:r>
            <a:r>
              <a:rPr lang="en-US" sz="1400" dirty="0">
                <a:solidFill>
                  <a:schemeClr val="tx1"/>
                </a:solidFill>
                <a:latin typeface="Century Gothic" panose="020B0502020202020204" pitchFamily="34" charset="0"/>
              </a:rPr>
              <a:t> Angkor Resort 5*</a:t>
            </a:r>
          </a:p>
          <a:p>
            <a:pPr marL="285750" indent="-285750" algn="just">
              <a:spcAft>
                <a:spcPts val="1200"/>
              </a:spcAft>
              <a:buFont typeface="Wingdings" panose="05000000000000000000" pitchFamily="2" charset="2"/>
              <a:buChar char="§"/>
            </a:pPr>
            <a:r>
              <a:rPr lang="en-US" sz="1400" dirty="0">
                <a:solidFill>
                  <a:schemeClr val="tx1"/>
                </a:solidFill>
                <a:latin typeface="Century Gothic" panose="020B0502020202020204" pitchFamily="34" charset="0"/>
              </a:rPr>
              <a:t>Le </a:t>
            </a:r>
            <a:r>
              <a:rPr lang="en-US" sz="1400" dirty="0" err="1">
                <a:solidFill>
                  <a:schemeClr val="tx1"/>
                </a:solidFill>
                <a:latin typeface="Century Gothic" panose="020B0502020202020204" pitchFamily="34" charset="0"/>
              </a:rPr>
              <a:t>Meridien</a:t>
            </a:r>
            <a:r>
              <a:rPr lang="en-US" sz="1400" dirty="0">
                <a:solidFill>
                  <a:schemeClr val="tx1"/>
                </a:solidFill>
                <a:latin typeface="Century Gothic" panose="020B0502020202020204" pitchFamily="34" charset="0"/>
              </a:rPr>
              <a:t> Angkor Hotel 5*</a:t>
            </a:r>
          </a:p>
          <a:p>
            <a:pPr marL="285750" indent="-285750" algn="just">
              <a:spcAft>
                <a:spcPts val="1200"/>
              </a:spcAft>
              <a:buFont typeface="Wingdings" panose="05000000000000000000" pitchFamily="2" charset="2"/>
              <a:buChar char="§"/>
            </a:pPr>
            <a:r>
              <a:rPr lang="en-US" sz="1400" dirty="0">
                <a:solidFill>
                  <a:schemeClr val="tx1"/>
                </a:solidFill>
                <a:latin typeface="Century Gothic" panose="020B0502020202020204" pitchFamily="34" charset="0"/>
              </a:rPr>
              <a:t>Victoria Angkor Resort </a:t>
            </a:r>
            <a:r>
              <a:rPr lang="en-US" sz="1400" dirty="0" smtClean="0">
                <a:solidFill>
                  <a:schemeClr val="tx1"/>
                </a:solidFill>
                <a:latin typeface="Century Gothic" panose="020B0502020202020204" pitchFamily="34" charset="0"/>
              </a:rPr>
              <a:t>5* </a:t>
            </a:r>
            <a:endParaRPr lang="en-US" sz="1400" dirty="0">
              <a:solidFill>
                <a:schemeClr val="tx1"/>
              </a:solidFill>
              <a:latin typeface="Century Gothic" panose="020B0502020202020204" pitchFamily="34" charset="0"/>
            </a:endParaRPr>
          </a:p>
          <a:p>
            <a:pPr marL="285750" indent="-285750" algn="just">
              <a:spcAft>
                <a:spcPts val="1200"/>
              </a:spcAft>
              <a:buFont typeface="Wingdings" panose="05000000000000000000" pitchFamily="2" charset="2"/>
              <a:buChar char="§"/>
            </a:pPr>
            <a:r>
              <a:rPr lang="en-US" sz="1400" dirty="0" err="1">
                <a:solidFill>
                  <a:schemeClr val="tx1"/>
                </a:solidFill>
                <a:latin typeface="Century Gothic" panose="020B0502020202020204" pitchFamily="34" charset="0"/>
              </a:rPr>
              <a:t>Shinta</a:t>
            </a:r>
            <a:r>
              <a:rPr lang="en-US" sz="1400" dirty="0">
                <a:solidFill>
                  <a:schemeClr val="tx1"/>
                </a:solidFill>
                <a:latin typeface="Century Gothic" panose="020B0502020202020204" pitchFamily="34" charset="0"/>
              </a:rPr>
              <a:t> Mani Hotel 5* </a:t>
            </a:r>
          </a:p>
          <a:p>
            <a:pPr marL="285750" indent="-285750" algn="just">
              <a:spcAft>
                <a:spcPts val="1200"/>
              </a:spcAft>
              <a:buFont typeface="Wingdings" panose="05000000000000000000" pitchFamily="2" charset="2"/>
              <a:buChar char="§"/>
            </a:pPr>
            <a:r>
              <a:rPr lang="en-US" sz="1400" dirty="0" err="1">
                <a:solidFill>
                  <a:schemeClr val="tx1"/>
                </a:solidFill>
                <a:latin typeface="Century Gothic" panose="020B0502020202020204" pitchFamily="34" charset="0"/>
              </a:rPr>
              <a:t>Shinta</a:t>
            </a:r>
            <a:r>
              <a:rPr lang="en-US" sz="1400" dirty="0">
                <a:solidFill>
                  <a:schemeClr val="tx1"/>
                </a:solidFill>
                <a:latin typeface="Century Gothic" panose="020B0502020202020204" pitchFamily="34" charset="0"/>
              </a:rPr>
              <a:t> Mani Shack 4*</a:t>
            </a:r>
            <a:endParaRPr lang="pt-BR" sz="1400" b="1" dirty="0">
              <a:solidFill>
                <a:schemeClr val="tx1"/>
              </a:solidFill>
              <a:latin typeface="Century Gothic" panose="020B0502020202020204" pitchFamily="34" charset="0"/>
            </a:endParaRPr>
          </a:p>
        </p:txBody>
      </p:sp>
      <p:pic>
        <p:nvPicPr>
          <p:cNvPr id="6" name="Picture 3" descr="Imagen que contiene dibujo&#10;&#10;Descripción generada automáticament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3844" y="4778006"/>
            <a:ext cx="1189168" cy="365494"/>
          </a:xfrm>
          <a:prstGeom prst="rect">
            <a:avLst/>
          </a:prstGeom>
        </p:spPr>
      </p:pic>
      <p:sp>
        <p:nvSpPr>
          <p:cNvPr id="9" name="Title 1"/>
          <p:cNvSpPr txBox="1">
            <a:spLocks/>
          </p:cNvSpPr>
          <p:nvPr/>
        </p:nvSpPr>
        <p:spPr>
          <a:xfrm>
            <a:off x="6705224" y="-34971"/>
            <a:ext cx="2438776" cy="436331"/>
          </a:xfrm>
          <a:prstGeom prst="rect">
            <a:avLst/>
          </a:prstGeom>
          <a:gradFill flip="none" rotWithShape="1">
            <a:gsLst>
              <a:gs pos="0">
                <a:srgbClr val="FFFFFF"/>
              </a:gs>
              <a:gs pos="7001">
                <a:srgbClr val="E6E6E6"/>
              </a:gs>
              <a:gs pos="32001">
                <a:srgbClr val="7D8496"/>
              </a:gs>
              <a:gs pos="47000">
                <a:srgbClr val="E6E6E6"/>
              </a:gs>
              <a:gs pos="85001">
                <a:srgbClr val="7D8496"/>
              </a:gs>
              <a:gs pos="100000">
                <a:srgbClr val="E6E6E6"/>
              </a:gs>
            </a:gsLst>
            <a:lin ang="5400000" scaled="0"/>
            <a:tileRect/>
          </a:gradFill>
          <a:ln w="25400" cap="flat" cmpd="sng" algn="ctr">
            <a:no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assion One"/>
              <a:buNone/>
              <a:defRPr sz="2800" b="0" i="0" u="none" strike="noStrike" cap="none">
                <a:solidFill>
                  <a:schemeClr val="dk2"/>
                </a:solidFill>
                <a:latin typeface="Passion One"/>
                <a:ea typeface="Passion One"/>
                <a:cs typeface="Passion One"/>
                <a:sym typeface="Passion One"/>
              </a:defRPr>
            </a:lvl1pPr>
            <a:lvl2pPr marR="0" lvl="1" algn="l" rtl="0">
              <a:lnSpc>
                <a:spcPct val="100000"/>
              </a:lnSpc>
              <a:spcBef>
                <a:spcPts val="0"/>
              </a:spcBef>
              <a:spcAft>
                <a:spcPts val="0"/>
              </a:spcAft>
              <a:buClr>
                <a:schemeClr val="dk2"/>
              </a:buClr>
              <a:buSzPts val="2800"/>
              <a:buFont typeface="Permanent Marker"/>
              <a:buNone/>
              <a:defRPr sz="2800" b="0" i="0" u="none" strike="noStrike" cap="none">
                <a:solidFill>
                  <a:schemeClr val="dk2"/>
                </a:solidFill>
                <a:latin typeface="Permanent Marker"/>
                <a:ea typeface="Permanent Marker"/>
                <a:cs typeface="Permanent Marker"/>
                <a:sym typeface="Permanent Marker"/>
              </a:defRPr>
            </a:lvl2pPr>
            <a:lvl3pPr marR="0" lvl="2" algn="l" rtl="0">
              <a:lnSpc>
                <a:spcPct val="100000"/>
              </a:lnSpc>
              <a:spcBef>
                <a:spcPts val="0"/>
              </a:spcBef>
              <a:spcAft>
                <a:spcPts val="0"/>
              </a:spcAft>
              <a:buClr>
                <a:schemeClr val="dk2"/>
              </a:buClr>
              <a:buSzPts val="2800"/>
              <a:buFont typeface="Permanent Marker"/>
              <a:buNone/>
              <a:defRPr sz="2800" b="0" i="0" u="none" strike="noStrike" cap="none">
                <a:solidFill>
                  <a:schemeClr val="dk2"/>
                </a:solidFill>
                <a:latin typeface="Permanent Marker"/>
                <a:ea typeface="Permanent Marker"/>
                <a:cs typeface="Permanent Marker"/>
                <a:sym typeface="Permanent Marker"/>
              </a:defRPr>
            </a:lvl3pPr>
            <a:lvl4pPr marR="0" lvl="3" algn="l" rtl="0">
              <a:lnSpc>
                <a:spcPct val="100000"/>
              </a:lnSpc>
              <a:spcBef>
                <a:spcPts val="0"/>
              </a:spcBef>
              <a:spcAft>
                <a:spcPts val="0"/>
              </a:spcAft>
              <a:buClr>
                <a:schemeClr val="dk2"/>
              </a:buClr>
              <a:buSzPts val="2800"/>
              <a:buFont typeface="Permanent Marker"/>
              <a:buNone/>
              <a:defRPr sz="2800" b="0" i="0" u="none" strike="noStrike" cap="none">
                <a:solidFill>
                  <a:schemeClr val="dk2"/>
                </a:solidFill>
                <a:latin typeface="Permanent Marker"/>
                <a:ea typeface="Permanent Marker"/>
                <a:cs typeface="Permanent Marker"/>
                <a:sym typeface="Permanent Marker"/>
              </a:defRPr>
            </a:lvl4pPr>
            <a:lvl5pPr marR="0" lvl="4" algn="l" rtl="0">
              <a:lnSpc>
                <a:spcPct val="100000"/>
              </a:lnSpc>
              <a:spcBef>
                <a:spcPts val="0"/>
              </a:spcBef>
              <a:spcAft>
                <a:spcPts val="0"/>
              </a:spcAft>
              <a:buClr>
                <a:schemeClr val="dk2"/>
              </a:buClr>
              <a:buSzPts val="2800"/>
              <a:buFont typeface="Permanent Marker"/>
              <a:buNone/>
              <a:defRPr sz="2800" b="0" i="0" u="none" strike="noStrike" cap="none">
                <a:solidFill>
                  <a:schemeClr val="dk2"/>
                </a:solidFill>
                <a:latin typeface="Permanent Marker"/>
                <a:ea typeface="Permanent Marker"/>
                <a:cs typeface="Permanent Marker"/>
                <a:sym typeface="Permanent Marker"/>
              </a:defRPr>
            </a:lvl5pPr>
            <a:lvl6pPr marR="0" lvl="5" algn="l" rtl="0">
              <a:lnSpc>
                <a:spcPct val="100000"/>
              </a:lnSpc>
              <a:spcBef>
                <a:spcPts val="0"/>
              </a:spcBef>
              <a:spcAft>
                <a:spcPts val="0"/>
              </a:spcAft>
              <a:buClr>
                <a:schemeClr val="dk2"/>
              </a:buClr>
              <a:buSzPts val="2800"/>
              <a:buFont typeface="Permanent Marker"/>
              <a:buNone/>
              <a:defRPr sz="2800" b="0" i="0" u="none" strike="noStrike" cap="none">
                <a:solidFill>
                  <a:schemeClr val="dk2"/>
                </a:solidFill>
                <a:latin typeface="Permanent Marker"/>
                <a:ea typeface="Permanent Marker"/>
                <a:cs typeface="Permanent Marker"/>
                <a:sym typeface="Permanent Marker"/>
              </a:defRPr>
            </a:lvl6pPr>
            <a:lvl7pPr marR="0" lvl="6" algn="l" rtl="0">
              <a:lnSpc>
                <a:spcPct val="100000"/>
              </a:lnSpc>
              <a:spcBef>
                <a:spcPts val="0"/>
              </a:spcBef>
              <a:spcAft>
                <a:spcPts val="0"/>
              </a:spcAft>
              <a:buClr>
                <a:schemeClr val="dk2"/>
              </a:buClr>
              <a:buSzPts val="2800"/>
              <a:buFont typeface="Permanent Marker"/>
              <a:buNone/>
              <a:defRPr sz="2800" b="0" i="0" u="none" strike="noStrike" cap="none">
                <a:solidFill>
                  <a:schemeClr val="dk2"/>
                </a:solidFill>
                <a:latin typeface="Permanent Marker"/>
                <a:ea typeface="Permanent Marker"/>
                <a:cs typeface="Permanent Marker"/>
                <a:sym typeface="Permanent Marker"/>
              </a:defRPr>
            </a:lvl7pPr>
            <a:lvl8pPr marR="0" lvl="7" algn="l" rtl="0">
              <a:lnSpc>
                <a:spcPct val="100000"/>
              </a:lnSpc>
              <a:spcBef>
                <a:spcPts val="0"/>
              </a:spcBef>
              <a:spcAft>
                <a:spcPts val="0"/>
              </a:spcAft>
              <a:buClr>
                <a:schemeClr val="dk2"/>
              </a:buClr>
              <a:buSzPts val="2800"/>
              <a:buFont typeface="Permanent Marker"/>
              <a:buNone/>
              <a:defRPr sz="2800" b="0" i="0" u="none" strike="noStrike" cap="none">
                <a:solidFill>
                  <a:schemeClr val="dk2"/>
                </a:solidFill>
                <a:latin typeface="Permanent Marker"/>
                <a:ea typeface="Permanent Marker"/>
                <a:cs typeface="Permanent Marker"/>
                <a:sym typeface="Permanent Marker"/>
              </a:defRPr>
            </a:lvl8pPr>
            <a:lvl9pPr marR="0" lvl="8" algn="l" rtl="0">
              <a:lnSpc>
                <a:spcPct val="100000"/>
              </a:lnSpc>
              <a:spcBef>
                <a:spcPts val="0"/>
              </a:spcBef>
              <a:spcAft>
                <a:spcPts val="0"/>
              </a:spcAft>
              <a:buClr>
                <a:schemeClr val="dk2"/>
              </a:buClr>
              <a:buSzPts val="2800"/>
              <a:buFont typeface="Permanent Marker"/>
              <a:buNone/>
              <a:defRPr sz="2800" b="0" i="0" u="none" strike="noStrike" cap="none">
                <a:solidFill>
                  <a:schemeClr val="dk2"/>
                </a:solidFill>
                <a:latin typeface="Permanent Marker"/>
                <a:ea typeface="Permanent Marker"/>
                <a:cs typeface="Permanent Marker"/>
                <a:sym typeface="Permanent Marker"/>
              </a:defRPr>
            </a:lvl9pPr>
          </a:lstStyle>
          <a:p>
            <a:pPr>
              <a:buClr>
                <a:srgbClr val="000000"/>
              </a:buClr>
            </a:pPr>
            <a:r>
              <a:rPr lang="pt-BR" sz="1800" b="1" dirty="0">
                <a:solidFill>
                  <a:schemeClr val="tx1"/>
                </a:solidFill>
                <a:latin typeface="Century Gothic" panose="020B0502020202020204" pitchFamily="34" charset="0"/>
              </a:rPr>
              <a:t>WHERE TO STAY?</a:t>
            </a:r>
            <a:endParaRPr lang="en-US" sz="1700" b="1" dirty="0">
              <a:solidFill>
                <a:schemeClr val="tx1"/>
              </a:solidFill>
              <a:latin typeface="Century Gothic" pitchFamily="34" charset="0"/>
              <a:ea typeface="+mn-ea"/>
              <a:cs typeface="+mn-cs"/>
            </a:endParaRPr>
          </a:p>
        </p:txBody>
      </p:sp>
      <p:pic>
        <p:nvPicPr>
          <p:cNvPr id="2052" name="Picture 4" descr="Zannier Hotels Phum Baitang (Siem Reap, Cambodia) Verified Reviews | Tablet  Hotels"/>
          <p:cNvPicPr>
            <a:picLocks noChangeAspect="1" noChangeArrowheads="1"/>
          </p:cNvPicPr>
          <p:nvPr/>
        </p:nvPicPr>
        <p:blipFill rotWithShape="1">
          <a:blip r:embed="rId4">
            <a:extLst>
              <a:ext uri="{28A0092B-C50C-407E-A947-70E740481C1C}">
                <a14:useLocalDpi xmlns:a14="http://schemas.microsoft.com/office/drawing/2010/main" val="0"/>
              </a:ext>
            </a:extLst>
          </a:blip>
          <a:srcRect l="3139" r="12103"/>
          <a:stretch/>
        </p:blipFill>
        <p:spPr bwMode="auto">
          <a:xfrm>
            <a:off x="1" y="-34971"/>
            <a:ext cx="4389120" cy="5178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63873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428"/>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7161" b="8742"/>
          <a:stretch/>
        </p:blipFill>
        <p:spPr>
          <a:xfrm>
            <a:off x="0" y="487049"/>
            <a:ext cx="9144000" cy="4656452"/>
          </a:xfrm>
          <a:prstGeom prst="rect">
            <a:avLst/>
          </a:prstGeom>
        </p:spPr>
      </p:pic>
      <p:sp>
        <p:nvSpPr>
          <p:cNvPr id="7" name="TextBox 6"/>
          <p:cNvSpPr txBox="1"/>
          <p:nvPr/>
        </p:nvSpPr>
        <p:spPr>
          <a:xfrm>
            <a:off x="2973003" y="48466"/>
            <a:ext cx="3197993" cy="438582"/>
          </a:xfrm>
          <a:prstGeom prst="rect">
            <a:avLst/>
          </a:prstGeom>
          <a:noFill/>
        </p:spPr>
        <p:txBody>
          <a:bodyPr wrap="square" rtlCol="0">
            <a:spAutoFit/>
          </a:bodyPr>
          <a:lstStyle/>
          <a:p>
            <a:pPr algn="ctr">
              <a:buClrTx/>
              <a:buFontTx/>
              <a:buNone/>
            </a:pPr>
            <a:r>
              <a:rPr lang="en-US" sz="2250" b="1" kern="1200" dirty="0">
                <a:solidFill>
                  <a:prstClr val="black"/>
                </a:solidFill>
                <a:latin typeface="Century Gothic" panose="020B0502020202020204" pitchFamily="34" charset="0"/>
                <a:ea typeface="+mn-ea"/>
              </a:rPr>
              <a:t>PHNOM PENH CITY</a:t>
            </a:r>
          </a:p>
        </p:txBody>
      </p:sp>
      <p:pic>
        <p:nvPicPr>
          <p:cNvPr id="8" name="Picture 2" descr="http://www.auroratravel.asia/Content/images/aurora-travel-logo-top-dmc-ann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21581" cy="417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99450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428"/>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3606" y="0"/>
            <a:ext cx="6161903" cy="5143500"/>
          </a:xfrm>
          <a:prstGeom prst="rect">
            <a:avLst/>
          </a:prstGeom>
        </p:spPr>
      </p:pic>
      <p:sp>
        <p:nvSpPr>
          <p:cNvPr id="14" name="TextBox 9">
            <a:hlinkClick r:id="" action="ppaction://noaction"/>
          </p:cNvPr>
          <p:cNvSpPr txBox="1">
            <a:spLocks noChangeArrowheads="1"/>
          </p:cNvSpPr>
          <p:nvPr/>
        </p:nvSpPr>
        <p:spPr bwMode="auto">
          <a:xfrm>
            <a:off x="3713355" y="1535421"/>
            <a:ext cx="1111202" cy="307777"/>
          </a:xfrm>
          <a:prstGeom prst="rect">
            <a:avLst/>
          </a:prstGeom>
          <a:noFill/>
          <a:ln w="9525">
            <a:noFill/>
            <a:miter lim="800000"/>
            <a:headEnd/>
            <a:tailEnd/>
          </a:ln>
        </p:spPr>
        <p:txBody>
          <a:bodyPr wrap="none">
            <a:spAutoFit/>
          </a:bodyPr>
          <a:lstStyle/>
          <a:p>
            <a:pPr>
              <a:defRPr/>
            </a:pPr>
            <a:r>
              <a:rPr lang="en-US" b="1" dirty="0" err="1">
                <a:solidFill>
                  <a:srgbClr val="002060"/>
                </a:solidFill>
                <a:latin typeface="Century Gothic" pitchFamily="34" charset="0"/>
                <a:cs typeface="Arial" charset="0"/>
              </a:rPr>
              <a:t>Siem</a:t>
            </a:r>
            <a:r>
              <a:rPr lang="en-US" b="1" dirty="0">
                <a:solidFill>
                  <a:srgbClr val="002060"/>
                </a:solidFill>
                <a:latin typeface="Century Gothic" pitchFamily="34" charset="0"/>
                <a:cs typeface="Arial" charset="0"/>
              </a:rPr>
              <a:t> Reap</a:t>
            </a:r>
          </a:p>
        </p:txBody>
      </p:sp>
      <p:sp>
        <p:nvSpPr>
          <p:cNvPr id="15" name="TextBox 9">
            <a:hlinkClick r:id="" action="ppaction://noaction"/>
          </p:cNvPr>
          <p:cNvSpPr txBox="1">
            <a:spLocks noChangeArrowheads="1"/>
          </p:cNvSpPr>
          <p:nvPr/>
        </p:nvSpPr>
        <p:spPr bwMode="auto">
          <a:xfrm>
            <a:off x="3416063" y="2656096"/>
            <a:ext cx="1316386" cy="307777"/>
          </a:xfrm>
          <a:prstGeom prst="rect">
            <a:avLst/>
          </a:prstGeom>
          <a:noFill/>
          <a:ln w="9525">
            <a:noFill/>
            <a:miter lim="800000"/>
            <a:headEnd/>
            <a:tailEnd/>
          </a:ln>
        </p:spPr>
        <p:txBody>
          <a:bodyPr wrap="none">
            <a:spAutoFit/>
          </a:bodyPr>
          <a:lstStyle/>
          <a:p>
            <a:pPr>
              <a:defRPr/>
            </a:pPr>
            <a:r>
              <a:rPr lang="en-US" b="1" dirty="0" err="1">
                <a:solidFill>
                  <a:srgbClr val="002060"/>
                </a:solidFill>
                <a:latin typeface="Century Gothic" pitchFamily="34" charset="0"/>
                <a:cs typeface="Arial" charset="0"/>
              </a:rPr>
              <a:t>Battambang</a:t>
            </a:r>
            <a:endParaRPr lang="en-US" b="1" dirty="0">
              <a:solidFill>
                <a:srgbClr val="002060"/>
              </a:solidFill>
              <a:latin typeface="Century Gothic" panose="020B0502020202020204" pitchFamily="34" charset="0"/>
              <a:cs typeface="Arial" charset="0"/>
            </a:endParaRPr>
          </a:p>
        </p:txBody>
      </p:sp>
      <p:sp>
        <p:nvSpPr>
          <p:cNvPr id="16" name="TextBox 15">
            <a:hlinkClick r:id="" action="ppaction://noaction"/>
          </p:cNvPr>
          <p:cNvSpPr txBox="1">
            <a:spLocks noChangeArrowheads="1"/>
          </p:cNvSpPr>
          <p:nvPr/>
        </p:nvSpPr>
        <p:spPr bwMode="auto">
          <a:xfrm>
            <a:off x="4425448" y="3288248"/>
            <a:ext cx="1265090" cy="307777"/>
          </a:xfrm>
          <a:prstGeom prst="rect">
            <a:avLst/>
          </a:prstGeom>
          <a:noFill/>
          <a:ln w="9525">
            <a:noFill/>
            <a:miter lim="800000"/>
            <a:headEnd/>
            <a:tailEnd/>
          </a:ln>
        </p:spPr>
        <p:txBody>
          <a:bodyPr wrap="none">
            <a:spAutoFit/>
          </a:bodyPr>
          <a:lstStyle/>
          <a:p>
            <a:pPr>
              <a:defRPr/>
            </a:pPr>
            <a:r>
              <a:rPr lang="en-US" b="1" dirty="0">
                <a:solidFill>
                  <a:srgbClr val="002060"/>
                </a:solidFill>
                <a:latin typeface="Century Gothic" pitchFamily="34" charset="0"/>
                <a:cs typeface="Arial" charset="0"/>
              </a:rPr>
              <a:t>Phnom Penh</a:t>
            </a:r>
          </a:p>
        </p:txBody>
      </p:sp>
      <p:sp>
        <p:nvSpPr>
          <p:cNvPr id="17" name="TextBox 9">
            <a:hlinkClick r:id="" action="ppaction://noaction"/>
          </p:cNvPr>
          <p:cNvSpPr txBox="1">
            <a:spLocks noChangeArrowheads="1"/>
          </p:cNvSpPr>
          <p:nvPr/>
        </p:nvSpPr>
        <p:spPr bwMode="auto">
          <a:xfrm>
            <a:off x="2252996" y="4716231"/>
            <a:ext cx="1440860" cy="307777"/>
          </a:xfrm>
          <a:prstGeom prst="rect">
            <a:avLst/>
          </a:prstGeom>
          <a:noFill/>
          <a:ln w="9525">
            <a:noFill/>
            <a:miter lim="800000"/>
            <a:headEnd/>
            <a:tailEnd/>
          </a:ln>
        </p:spPr>
        <p:txBody>
          <a:bodyPr wrap="square">
            <a:spAutoFit/>
          </a:bodyPr>
          <a:lstStyle/>
          <a:p>
            <a:pPr>
              <a:defRPr/>
            </a:pPr>
            <a:r>
              <a:rPr lang="en-US" b="1" dirty="0" err="1">
                <a:solidFill>
                  <a:srgbClr val="002060"/>
                </a:solidFill>
                <a:latin typeface="Century Gothic" pitchFamily="34" charset="0"/>
                <a:cs typeface="Arial" charset="0"/>
              </a:rPr>
              <a:t>Sihanoukville</a:t>
            </a:r>
            <a:endParaRPr lang="en-US" b="1" dirty="0">
              <a:solidFill>
                <a:srgbClr val="002060"/>
              </a:solidFill>
              <a:latin typeface="Century Gothic" panose="020B0502020202020204" pitchFamily="34" charset="0"/>
              <a:cs typeface="Arial" charset="0"/>
            </a:endParaRPr>
          </a:p>
        </p:txBody>
      </p:sp>
      <p:sp>
        <p:nvSpPr>
          <p:cNvPr id="18" name="Oval 17"/>
          <p:cNvSpPr/>
          <p:nvPr/>
        </p:nvSpPr>
        <p:spPr>
          <a:xfrm>
            <a:off x="5690538" y="4259689"/>
            <a:ext cx="137977" cy="1333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9" name="Oval 18"/>
          <p:cNvSpPr/>
          <p:nvPr/>
        </p:nvSpPr>
        <p:spPr>
          <a:xfrm>
            <a:off x="6682033" y="1555960"/>
            <a:ext cx="137977" cy="1333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1" name="TextBox 20">
            <a:hlinkClick r:id="" action="ppaction://noaction"/>
          </p:cNvPr>
          <p:cNvSpPr txBox="1">
            <a:spLocks noChangeArrowheads="1"/>
          </p:cNvSpPr>
          <p:nvPr/>
        </p:nvSpPr>
        <p:spPr bwMode="auto">
          <a:xfrm>
            <a:off x="6137249" y="1301459"/>
            <a:ext cx="1162498" cy="307777"/>
          </a:xfrm>
          <a:prstGeom prst="rect">
            <a:avLst/>
          </a:prstGeom>
          <a:noFill/>
          <a:ln w="9525">
            <a:noFill/>
            <a:miter lim="800000"/>
            <a:headEnd/>
            <a:tailEnd/>
          </a:ln>
        </p:spPr>
        <p:txBody>
          <a:bodyPr wrap="none">
            <a:spAutoFit/>
          </a:bodyPr>
          <a:lstStyle/>
          <a:p>
            <a:pPr>
              <a:defRPr/>
            </a:pPr>
            <a:r>
              <a:rPr lang="en-US" b="1" dirty="0" err="1">
                <a:solidFill>
                  <a:srgbClr val="002060"/>
                </a:solidFill>
                <a:latin typeface="Century Gothic" pitchFamily="34" charset="0"/>
                <a:cs typeface="Arial" charset="0"/>
              </a:rPr>
              <a:t>Rantanakiri</a:t>
            </a:r>
            <a:endParaRPr lang="en-US" b="1" dirty="0">
              <a:solidFill>
                <a:srgbClr val="002060"/>
              </a:solidFill>
              <a:latin typeface="Century Gothic" panose="020B0502020202020204" pitchFamily="34" charset="0"/>
              <a:cs typeface="Arial" charset="0"/>
            </a:endParaRPr>
          </a:p>
        </p:txBody>
      </p:sp>
      <p:pic>
        <p:nvPicPr>
          <p:cNvPr id="13" name="Picture 2" descr="http://www.auroratravel.asia/Content/images/aurora-travel-logo-top-dmc-ann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21761" cy="417972"/>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p:cNvSpPr/>
          <p:nvPr/>
        </p:nvSpPr>
        <p:spPr>
          <a:xfrm>
            <a:off x="4287471" y="3485535"/>
            <a:ext cx="137977" cy="13335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3" name="Oval 22"/>
          <p:cNvSpPr/>
          <p:nvPr/>
        </p:nvSpPr>
        <p:spPr>
          <a:xfrm>
            <a:off x="4045513" y="4664920"/>
            <a:ext cx="137977" cy="1333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4" name="TextBox 23">
            <a:hlinkClick r:id="" action="ppaction://noaction"/>
          </p:cNvPr>
          <p:cNvSpPr txBox="1">
            <a:spLocks noChangeArrowheads="1"/>
          </p:cNvSpPr>
          <p:nvPr/>
        </p:nvSpPr>
        <p:spPr bwMode="auto">
          <a:xfrm>
            <a:off x="5861661" y="4172475"/>
            <a:ext cx="529312" cy="307777"/>
          </a:xfrm>
          <a:prstGeom prst="rect">
            <a:avLst/>
          </a:prstGeom>
          <a:noFill/>
          <a:ln w="9525">
            <a:noFill/>
            <a:miter lim="800000"/>
            <a:headEnd/>
            <a:tailEnd/>
          </a:ln>
        </p:spPr>
        <p:txBody>
          <a:bodyPr wrap="none">
            <a:spAutoFit/>
          </a:bodyPr>
          <a:lstStyle/>
          <a:p>
            <a:pPr>
              <a:defRPr/>
            </a:pPr>
            <a:r>
              <a:rPr lang="en-US" b="1" dirty="0" err="1" smtClean="0">
                <a:solidFill>
                  <a:srgbClr val="002060"/>
                </a:solidFill>
                <a:latin typeface="Century Gothic" pitchFamily="34" charset="0"/>
                <a:cs typeface="Arial" charset="0"/>
              </a:rPr>
              <a:t>Kep</a:t>
            </a:r>
            <a:endParaRPr lang="en-US" b="1" dirty="0">
              <a:solidFill>
                <a:srgbClr val="002060"/>
              </a:solidFill>
              <a:latin typeface="Century Gothic" pitchFamily="34" charset="0"/>
              <a:cs typeface="Arial" charset="0"/>
            </a:endParaRPr>
          </a:p>
        </p:txBody>
      </p:sp>
    </p:spTree>
    <p:extLst>
      <p:ext uri="{BB962C8B-B14F-4D97-AF65-F5344CB8AC3E}">
        <p14:creationId xmlns:p14="http://schemas.microsoft.com/office/powerpoint/2010/main" val="7082319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428"/>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Phnom Penh Royal Palace and Silver Pagoda - Residence of the Cambodian  Royalty in Phnom Penh – Go Guides"/>
          <p:cNvPicPr>
            <a:picLocks noChangeAspect="1" noChangeArrowheads="1"/>
          </p:cNvPicPr>
          <p:nvPr/>
        </p:nvPicPr>
        <p:blipFill rotWithShape="1">
          <a:blip r:embed="rId3">
            <a:extLst>
              <a:ext uri="{28A0092B-C50C-407E-A947-70E740481C1C}">
                <a14:useLocalDpi xmlns:a14="http://schemas.microsoft.com/office/drawing/2010/main" val="0"/>
              </a:ext>
            </a:extLst>
          </a:blip>
          <a:srcRect b="11001"/>
          <a:stretch/>
        </p:blipFill>
        <p:spPr bwMode="auto">
          <a:xfrm>
            <a:off x="0" y="-36839"/>
            <a:ext cx="9143999" cy="5187573"/>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430;p41"/>
          <p:cNvSpPr txBox="1">
            <a:spLocks noGrp="1"/>
          </p:cNvSpPr>
          <p:nvPr>
            <p:ph type="title"/>
          </p:nvPr>
        </p:nvSpPr>
        <p:spPr>
          <a:xfrm>
            <a:off x="0" y="4801377"/>
            <a:ext cx="1893808" cy="371475"/>
          </a:xfrm>
          <a:prstGeom prst="rect">
            <a:avLst/>
          </a:prstGeom>
          <a:noFill/>
          <a:ln>
            <a:noFill/>
          </a:ln>
        </p:spPr>
        <p:txBody>
          <a:bodyPr spcFirstLastPara="1" wrap="square" lIns="91425" tIns="91425" rIns="91425" bIns="91425" anchor="b" anchorCtr="0">
            <a:noAutofit/>
          </a:bodyPr>
          <a:lstStyle/>
          <a:p>
            <a:pPr algn="ctr"/>
            <a:r>
              <a:rPr lang="en-US" sz="1600" b="1" dirty="0" smtClean="0">
                <a:solidFill>
                  <a:schemeClr val="bg1"/>
                </a:solidFill>
                <a:latin typeface="Century Gothic" panose="020B0502020202020204" pitchFamily="34" charset="0"/>
                <a:cs typeface="Segoe UI" panose="020B0502040204020203" pitchFamily="34" charset="0"/>
              </a:rPr>
              <a:t>ROYAL PALACE </a:t>
            </a:r>
            <a:endParaRPr lang="en-US" sz="1600" b="1" dirty="0">
              <a:solidFill>
                <a:schemeClr val="bg1"/>
              </a:solidFill>
              <a:latin typeface="Century Gothic" panose="020B0502020202020204" pitchFamily="34" charset="0"/>
              <a:cs typeface="Segoe UI" panose="020B0502040204020203" pitchFamily="34" charset="0"/>
            </a:endParaRPr>
          </a:p>
        </p:txBody>
      </p:sp>
      <p:pic>
        <p:nvPicPr>
          <p:cNvPr id="5" name="Picture 2" descr="http://www.auroratravel.asia/Content/images/aurora-travel-logo-top-dmc-ann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1113780" cy="381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9913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428"/>
        <p:cNvGrpSpPr/>
        <p:nvPr/>
      </p:nvGrpSpPr>
      <p:grpSpPr>
        <a:xfrm>
          <a:off x="0" y="0"/>
          <a:ext cx="0" cy="0"/>
          <a:chOff x="0" y="0"/>
          <a:chExt cx="0" cy="0"/>
        </a:xfrm>
      </p:grpSpPr>
      <p:sp>
        <p:nvSpPr>
          <p:cNvPr id="9" name="Title 8"/>
          <p:cNvSpPr>
            <a:spLocks noGrp="1"/>
          </p:cNvSpPr>
          <p:nvPr>
            <p:ph type="title"/>
          </p:nvPr>
        </p:nvSpPr>
        <p:spPr/>
        <p:txBody>
          <a:bodyPr/>
          <a:lstStyle/>
          <a:p>
            <a:endParaRPr lang="en-US"/>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15548"/>
          <a:stretch/>
        </p:blipFill>
        <p:spPr>
          <a:xfrm>
            <a:off x="1" y="0"/>
            <a:ext cx="9143999" cy="5150734"/>
          </a:xfrm>
          <a:prstGeom prst="rect">
            <a:avLst/>
          </a:prstGeom>
        </p:spPr>
      </p:pic>
      <p:sp>
        <p:nvSpPr>
          <p:cNvPr id="8" name="Google Shape;430;p41"/>
          <p:cNvSpPr txBox="1">
            <a:spLocks noGrp="1"/>
          </p:cNvSpPr>
          <p:nvPr>
            <p:ph type="title"/>
          </p:nvPr>
        </p:nvSpPr>
        <p:spPr>
          <a:xfrm>
            <a:off x="1" y="4755083"/>
            <a:ext cx="2295672" cy="371475"/>
          </a:xfrm>
          <a:prstGeom prst="rect">
            <a:avLst/>
          </a:prstGeom>
          <a:noFill/>
          <a:ln>
            <a:noFill/>
          </a:ln>
        </p:spPr>
        <p:txBody>
          <a:bodyPr spcFirstLastPara="1" wrap="square" lIns="91425" tIns="91425" rIns="91425" bIns="91425" anchor="b" anchorCtr="0">
            <a:noAutofit/>
          </a:bodyPr>
          <a:lstStyle/>
          <a:p>
            <a:pPr algn="ctr"/>
            <a:r>
              <a:rPr lang="en-US" sz="1600" b="1" dirty="0" smtClean="0">
                <a:solidFill>
                  <a:schemeClr val="bg1"/>
                </a:solidFill>
                <a:latin typeface="Century Gothic" panose="020B0502020202020204" pitchFamily="34" charset="0"/>
                <a:cs typeface="Segoe UI" panose="020B0502040204020203" pitchFamily="34" charset="0"/>
              </a:rPr>
              <a:t>SILVER PAGODA</a:t>
            </a:r>
            <a:endParaRPr lang="en-US" sz="1600" b="1" dirty="0">
              <a:solidFill>
                <a:schemeClr val="bg1"/>
              </a:solidFill>
              <a:latin typeface="Century Gothic" panose="020B0502020202020204" pitchFamily="34" charset="0"/>
              <a:cs typeface="Segoe UI" panose="020B0502040204020203" pitchFamily="34" charset="0"/>
            </a:endParaRPr>
          </a:p>
        </p:txBody>
      </p:sp>
      <p:pic>
        <p:nvPicPr>
          <p:cNvPr id="5" name="Picture 2" descr="http://www.auroratravel.asia/Content/images/aurora-travel-logo-top-dmc-ann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1113780" cy="381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65977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428"/>
        <p:cNvGrpSpPr/>
        <p:nvPr/>
      </p:nvGrpSpPr>
      <p:grpSpPr>
        <a:xfrm>
          <a:off x="0" y="0"/>
          <a:ext cx="0" cy="0"/>
          <a:chOff x="0" y="0"/>
          <a:chExt cx="0" cy="0"/>
        </a:xfrm>
      </p:grpSpPr>
      <p:sp>
        <p:nvSpPr>
          <p:cNvPr id="6" name="Google Shape;430;p41"/>
          <p:cNvSpPr txBox="1">
            <a:spLocks noGrp="1"/>
          </p:cNvSpPr>
          <p:nvPr>
            <p:ph type="title"/>
          </p:nvPr>
        </p:nvSpPr>
        <p:spPr>
          <a:xfrm>
            <a:off x="4723576" y="4902841"/>
            <a:ext cx="4817121" cy="371629"/>
          </a:xfrm>
          <a:prstGeom prst="rect">
            <a:avLst/>
          </a:prstGeom>
          <a:noFill/>
          <a:ln>
            <a:noFill/>
          </a:ln>
        </p:spPr>
        <p:txBody>
          <a:bodyPr spcFirstLastPara="1" wrap="square" lIns="91425" tIns="91425" rIns="91425" bIns="91425" anchor="b" anchorCtr="0">
            <a:noAutofit/>
          </a:bodyPr>
          <a:lstStyle/>
          <a:p>
            <a:pPr algn="ctr"/>
            <a:r>
              <a:rPr lang="en-US" sz="2000" dirty="0">
                <a:solidFill>
                  <a:schemeClr val="bg1"/>
                </a:solidFill>
              </a:rPr>
              <a:t>Village-theme dinner at a Khmer village</a:t>
            </a:r>
          </a:p>
        </p:txBody>
      </p:sp>
      <p:sp>
        <p:nvSpPr>
          <p:cNvPr id="8" name="Google Shape;430;p41"/>
          <p:cNvSpPr txBox="1">
            <a:spLocks noGrp="1"/>
          </p:cNvSpPr>
          <p:nvPr>
            <p:ph type="title"/>
          </p:nvPr>
        </p:nvSpPr>
        <p:spPr>
          <a:xfrm>
            <a:off x="15240" y="4891313"/>
            <a:ext cx="4132470" cy="371475"/>
          </a:xfrm>
          <a:prstGeom prst="rect">
            <a:avLst/>
          </a:prstGeom>
          <a:noFill/>
          <a:ln>
            <a:noFill/>
          </a:ln>
        </p:spPr>
        <p:txBody>
          <a:bodyPr spcFirstLastPara="1" wrap="square" lIns="91425" tIns="91425" rIns="91425" bIns="91425" anchor="b" anchorCtr="0">
            <a:noAutofit/>
          </a:bodyPr>
          <a:lstStyle/>
          <a:p>
            <a:pPr algn="ctr"/>
            <a:r>
              <a:rPr lang="en-US" sz="2000" dirty="0">
                <a:solidFill>
                  <a:schemeClr val="bg1"/>
                </a:solidFill>
              </a:rPr>
              <a:t>Blessing ceremony at a local monastery</a:t>
            </a:r>
          </a:p>
        </p:txBody>
      </p:sp>
      <p:pic>
        <p:nvPicPr>
          <p:cNvPr id="10" name="Picture 4" descr="UNESCO office in historic building, riverside Phnom Penh - YouTube"/>
          <p:cNvPicPr>
            <a:picLocks noChangeAspect="1" noChangeArrowheads="1"/>
          </p:cNvPicPr>
          <p:nvPr/>
        </p:nvPicPr>
        <p:blipFill rotWithShape="1">
          <a:blip r:embed="rId3">
            <a:extLst>
              <a:ext uri="{28A0092B-C50C-407E-A947-70E740481C1C}">
                <a14:useLocalDpi xmlns:a14="http://schemas.microsoft.com/office/drawing/2010/main" val="0"/>
              </a:ext>
            </a:extLst>
          </a:blip>
          <a:srcRect l="1" r="589"/>
          <a:stretch/>
        </p:blipFill>
        <p:spPr bwMode="auto">
          <a:xfrm>
            <a:off x="2315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www.auroratravel.asia/Content/images/aurora-travel-logo-top-dmc-ann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1113780" cy="3810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40" y="4733564"/>
            <a:ext cx="3206938" cy="338554"/>
          </a:xfrm>
          <a:prstGeom prst="rect">
            <a:avLst/>
          </a:prstGeom>
          <a:noFill/>
        </p:spPr>
        <p:txBody>
          <a:bodyPr wrap="square" rtlCol="0">
            <a:spAutoFit/>
          </a:bodyPr>
          <a:lstStyle/>
          <a:p>
            <a:r>
              <a:rPr lang="en-US" sz="1600" b="1" dirty="0" smtClean="0">
                <a:solidFill>
                  <a:schemeClr val="bg1"/>
                </a:solidFill>
                <a:latin typeface="Century Gothic" panose="020B0502020202020204" pitchFamily="34" charset="0"/>
                <a:cs typeface="Segoe UI" panose="020B0502040204020203" pitchFamily="34" charset="0"/>
              </a:rPr>
              <a:t>FRENCH COLONIAL BUILDINGS</a:t>
            </a:r>
            <a:endParaRPr lang="en-US" sz="1600" b="1" dirty="0">
              <a:solidFill>
                <a:schemeClr val="bg1"/>
              </a:solidFill>
              <a:latin typeface="Century Gothic" panose="020B0502020202020204" pitchFamily="34" charset="0"/>
              <a:cs typeface="Segoe UI" panose="020B0502040204020203" pitchFamily="34" charset="0"/>
            </a:endParaRPr>
          </a:p>
        </p:txBody>
      </p:sp>
    </p:spTree>
    <p:extLst>
      <p:ext uri="{BB962C8B-B14F-4D97-AF65-F5344CB8AC3E}">
        <p14:creationId xmlns:p14="http://schemas.microsoft.com/office/powerpoint/2010/main" val="41128978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428"/>
        <p:cNvGrpSpPr/>
        <p:nvPr/>
      </p:nvGrpSpPr>
      <p:grpSpPr>
        <a:xfrm>
          <a:off x="0" y="0"/>
          <a:ext cx="0" cy="0"/>
          <a:chOff x="0" y="0"/>
          <a:chExt cx="0" cy="0"/>
        </a:xfrm>
      </p:grpSpPr>
      <p:sp>
        <p:nvSpPr>
          <p:cNvPr id="6" name="Google Shape;430;p41"/>
          <p:cNvSpPr txBox="1">
            <a:spLocks noGrp="1"/>
          </p:cNvSpPr>
          <p:nvPr>
            <p:ph type="title"/>
          </p:nvPr>
        </p:nvSpPr>
        <p:spPr>
          <a:xfrm>
            <a:off x="4723576" y="4902841"/>
            <a:ext cx="4817121" cy="371629"/>
          </a:xfrm>
          <a:prstGeom prst="rect">
            <a:avLst/>
          </a:prstGeom>
          <a:noFill/>
          <a:ln>
            <a:noFill/>
          </a:ln>
        </p:spPr>
        <p:txBody>
          <a:bodyPr spcFirstLastPara="1" wrap="square" lIns="91425" tIns="91425" rIns="91425" bIns="91425" anchor="b" anchorCtr="0">
            <a:noAutofit/>
          </a:bodyPr>
          <a:lstStyle/>
          <a:p>
            <a:pPr algn="ctr"/>
            <a:r>
              <a:rPr lang="en-US" sz="2000" dirty="0">
                <a:solidFill>
                  <a:schemeClr val="bg1"/>
                </a:solidFill>
              </a:rPr>
              <a:t>Village-theme dinner at a Khmer village</a:t>
            </a:r>
          </a:p>
        </p:txBody>
      </p:sp>
      <p:sp>
        <p:nvSpPr>
          <p:cNvPr id="8" name="Google Shape;430;p41"/>
          <p:cNvSpPr txBox="1">
            <a:spLocks noGrp="1"/>
          </p:cNvSpPr>
          <p:nvPr>
            <p:ph type="title"/>
          </p:nvPr>
        </p:nvSpPr>
        <p:spPr>
          <a:xfrm>
            <a:off x="15240" y="4891313"/>
            <a:ext cx="4132470" cy="371475"/>
          </a:xfrm>
          <a:prstGeom prst="rect">
            <a:avLst/>
          </a:prstGeom>
          <a:noFill/>
          <a:ln>
            <a:noFill/>
          </a:ln>
        </p:spPr>
        <p:txBody>
          <a:bodyPr spcFirstLastPara="1" wrap="square" lIns="91425" tIns="91425" rIns="91425" bIns="91425" anchor="b" anchorCtr="0">
            <a:noAutofit/>
          </a:bodyPr>
          <a:lstStyle/>
          <a:p>
            <a:pPr algn="ctr"/>
            <a:r>
              <a:rPr lang="en-US" sz="2000" dirty="0">
                <a:solidFill>
                  <a:schemeClr val="bg1"/>
                </a:solidFill>
              </a:rPr>
              <a:t>Blessing ceremony at a local monastery</a:t>
            </a:r>
          </a:p>
        </p:txBody>
      </p:sp>
      <p:pic>
        <p:nvPicPr>
          <p:cNvPr id="14" name="Picture 4" descr="The Ancient Art of Cambodia Shadow Puppetry - Cambodia Tours"/>
          <p:cNvPicPr>
            <a:picLocks noChangeAspect="1" noChangeArrowheads="1"/>
          </p:cNvPicPr>
          <p:nvPr/>
        </p:nvPicPr>
        <p:blipFill rotWithShape="1">
          <a:blip r:embed="rId3">
            <a:extLst>
              <a:ext uri="{28A0092B-C50C-407E-A947-70E740481C1C}">
                <a14:useLocalDpi xmlns:a14="http://schemas.microsoft.com/office/drawing/2010/main" val="0"/>
              </a:ext>
            </a:extLst>
          </a:blip>
          <a:srcRect l="-559" t="349" r="-238" b="1930"/>
          <a:stretch/>
        </p:blipFill>
        <p:spPr bwMode="auto">
          <a:xfrm>
            <a:off x="-40640" y="1"/>
            <a:ext cx="9196216" cy="51434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www.auroratravel.asia/Content/images/aurora-travel-logo-top-dmc-ann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1113780" cy="38103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1120" y="4728299"/>
            <a:ext cx="3495040" cy="338554"/>
          </a:xfrm>
          <a:prstGeom prst="rect">
            <a:avLst/>
          </a:prstGeom>
          <a:noFill/>
        </p:spPr>
        <p:txBody>
          <a:bodyPr wrap="square" rtlCol="0">
            <a:spAutoFit/>
          </a:bodyPr>
          <a:lstStyle/>
          <a:p>
            <a:r>
              <a:rPr lang="en-US" sz="1600" b="1" dirty="0" smtClean="0">
                <a:solidFill>
                  <a:schemeClr val="bg1"/>
                </a:solidFill>
                <a:latin typeface="Century Gothic" panose="020B0502020202020204" pitchFamily="34" charset="0"/>
                <a:cs typeface="Segoe UI" panose="020B0502040204020203" pitchFamily="34" charset="0"/>
              </a:rPr>
              <a:t>KHMER SHADOW PUPPETRY SHOW</a:t>
            </a:r>
            <a:endParaRPr lang="en-US" sz="1600" b="1" dirty="0">
              <a:solidFill>
                <a:schemeClr val="bg1"/>
              </a:solidFill>
              <a:latin typeface="Century Gothic" panose="020B0502020202020204" pitchFamily="34" charset="0"/>
              <a:cs typeface="Segoe UI" panose="020B0502040204020203" pitchFamily="34" charset="0"/>
            </a:endParaRPr>
          </a:p>
        </p:txBody>
      </p:sp>
    </p:spTree>
    <p:extLst>
      <p:ext uri="{BB962C8B-B14F-4D97-AF65-F5344CB8AC3E}">
        <p14:creationId xmlns:p14="http://schemas.microsoft.com/office/powerpoint/2010/main" val="11587830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63797" y="932355"/>
            <a:ext cx="4305554" cy="3511058"/>
          </a:xfrm>
        </p:spPr>
        <p:txBody>
          <a:bodyPr>
            <a:noAutofit/>
          </a:bodyPr>
          <a:lstStyle/>
          <a:p>
            <a:pPr marL="285750" indent="-285750" algn="just">
              <a:spcAft>
                <a:spcPts val="1200"/>
              </a:spcAft>
              <a:buFont typeface="Wingdings" panose="05000000000000000000" pitchFamily="2" charset="2"/>
              <a:buChar char="§"/>
            </a:pPr>
            <a:r>
              <a:rPr lang="en-US" sz="1400" dirty="0">
                <a:solidFill>
                  <a:schemeClr val="tx1"/>
                </a:solidFill>
                <a:latin typeface="Century Gothic" panose="020B0502020202020204" pitchFamily="34" charset="0"/>
              </a:rPr>
              <a:t>Rosewood Phnom Penh 5*</a:t>
            </a:r>
          </a:p>
          <a:p>
            <a:pPr marL="285750" indent="-285750" algn="just">
              <a:spcAft>
                <a:spcPts val="1200"/>
              </a:spcAft>
              <a:buFont typeface="Wingdings" panose="05000000000000000000" pitchFamily="2" charset="2"/>
              <a:buChar char="§"/>
            </a:pPr>
            <a:r>
              <a:rPr lang="pt-BR" sz="1400" dirty="0">
                <a:solidFill>
                  <a:schemeClr val="tx1"/>
                </a:solidFill>
                <a:latin typeface="Century Gothic" panose="020B0502020202020204" pitchFamily="34" charset="0"/>
              </a:rPr>
              <a:t>Raffles Hotel Le Royal 5*</a:t>
            </a:r>
          </a:p>
          <a:p>
            <a:pPr marL="285750" indent="-285750" algn="just">
              <a:spcAft>
                <a:spcPts val="1200"/>
              </a:spcAft>
              <a:buFont typeface="Wingdings" panose="05000000000000000000" pitchFamily="2" charset="2"/>
              <a:buChar char="§"/>
            </a:pPr>
            <a:r>
              <a:rPr lang="pt-BR" sz="1400" dirty="0">
                <a:solidFill>
                  <a:schemeClr val="tx1"/>
                </a:solidFill>
                <a:latin typeface="Century Gothic" panose="020B0502020202020204" pitchFamily="34" charset="0"/>
              </a:rPr>
              <a:t>Sofitel Phnom Penh Phokeethra 5*</a:t>
            </a:r>
          </a:p>
          <a:p>
            <a:pPr marL="285750" indent="-285750">
              <a:spcAft>
                <a:spcPts val="1200"/>
              </a:spcAft>
              <a:buFont typeface="Wingdings" panose="05000000000000000000" pitchFamily="2" charset="2"/>
              <a:buChar char="§"/>
            </a:pPr>
            <a:r>
              <a:rPr lang="pt-BR" sz="1400" dirty="0">
                <a:solidFill>
                  <a:schemeClr val="tx1"/>
                </a:solidFill>
                <a:latin typeface="Century Gothic" panose="020B0502020202020204" pitchFamily="34" charset="0"/>
              </a:rPr>
              <a:t>Great Duke Hotel (Old name Intercontinental) 5*</a:t>
            </a:r>
          </a:p>
          <a:p>
            <a:pPr marL="285750" indent="-285750" algn="just">
              <a:spcAft>
                <a:spcPts val="1200"/>
              </a:spcAft>
              <a:buFont typeface="Wingdings" panose="05000000000000000000" pitchFamily="2" charset="2"/>
              <a:buChar char="§"/>
            </a:pPr>
            <a:r>
              <a:rPr lang="en-US" sz="1400" dirty="0">
                <a:solidFill>
                  <a:schemeClr val="tx1"/>
                </a:solidFill>
                <a:latin typeface="Century Gothic" panose="020B0502020202020204" pitchFamily="34" charset="0"/>
              </a:rPr>
              <a:t>The Bale Phnom Penh Resort 5*</a:t>
            </a:r>
          </a:p>
          <a:p>
            <a:pPr marL="285750" indent="-285750" algn="just">
              <a:spcAft>
                <a:spcPts val="1200"/>
              </a:spcAft>
              <a:buFont typeface="Wingdings" panose="05000000000000000000" pitchFamily="2" charset="2"/>
              <a:buChar char="§"/>
            </a:pPr>
            <a:r>
              <a:rPr lang="en-US" sz="1400" dirty="0" err="1">
                <a:solidFill>
                  <a:schemeClr val="tx1"/>
                </a:solidFill>
                <a:latin typeface="Century Gothic" panose="020B0502020202020204" pitchFamily="34" charset="0"/>
              </a:rPr>
              <a:t>Amanjaya</a:t>
            </a:r>
            <a:r>
              <a:rPr lang="en-US" sz="1400" dirty="0">
                <a:solidFill>
                  <a:schemeClr val="tx1"/>
                </a:solidFill>
                <a:latin typeface="Century Gothic" panose="020B0502020202020204" pitchFamily="34" charset="0"/>
              </a:rPr>
              <a:t> </a:t>
            </a:r>
            <a:r>
              <a:rPr lang="en-US" sz="1400" dirty="0" err="1">
                <a:solidFill>
                  <a:schemeClr val="tx1"/>
                </a:solidFill>
                <a:latin typeface="Century Gothic" panose="020B0502020202020204" pitchFamily="34" charset="0"/>
              </a:rPr>
              <a:t>Pancam</a:t>
            </a:r>
            <a:r>
              <a:rPr lang="en-US" sz="1400" dirty="0">
                <a:solidFill>
                  <a:schemeClr val="tx1"/>
                </a:solidFill>
                <a:latin typeface="Century Gothic" panose="020B0502020202020204" pitchFamily="34" charset="0"/>
              </a:rPr>
              <a:t> Suites Hotel 4*</a:t>
            </a:r>
          </a:p>
          <a:p>
            <a:pPr marL="285750" indent="-285750" algn="just">
              <a:spcAft>
                <a:spcPts val="1200"/>
              </a:spcAft>
              <a:buFont typeface="Wingdings" panose="05000000000000000000" pitchFamily="2" charset="2"/>
              <a:buChar char="§"/>
            </a:pPr>
            <a:endParaRPr lang="pt-BR" sz="1400" dirty="0">
              <a:solidFill>
                <a:schemeClr val="tx1"/>
              </a:solidFill>
              <a:latin typeface="Century Gothic" panose="020B0502020202020204" pitchFamily="34" charset="0"/>
            </a:endParaRPr>
          </a:p>
          <a:p>
            <a:pPr marL="285750" indent="-285750" algn="just">
              <a:spcAft>
                <a:spcPts val="1200"/>
              </a:spcAft>
              <a:buFont typeface="Wingdings" panose="05000000000000000000" pitchFamily="2" charset="2"/>
              <a:buChar char="§"/>
            </a:pPr>
            <a:endParaRPr lang="pt-BR" sz="1400" dirty="0">
              <a:solidFill>
                <a:schemeClr val="tx1"/>
              </a:solidFill>
              <a:latin typeface="Century Gothic" panose="020B0502020202020204" pitchFamily="34" charset="0"/>
            </a:endParaRPr>
          </a:p>
        </p:txBody>
      </p:sp>
      <p:pic>
        <p:nvPicPr>
          <p:cNvPr id="6" name="Picture 3" descr="Imagen que contiene dibujo&#10;&#10;Descripción generada automáticament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3844" y="4778006"/>
            <a:ext cx="1189168" cy="365494"/>
          </a:xfrm>
          <a:prstGeom prst="rect">
            <a:avLst/>
          </a:prstGeom>
        </p:spPr>
      </p:pic>
      <p:sp>
        <p:nvSpPr>
          <p:cNvPr id="9" name="Title 1"/>
          <p:cNvSpPr txBox="1">
            <a:spLocks/>
          </p:cNvSpPr>
          <p:nvPr/>
        </p:nvSpPr>
        <p:spPr>
          <a:xfrm>
            <a:off x="6705224" y="-34971"/>
            <a:ext cx="2438776" cy="436331"/>
          </a:xfrm>
          <a:prstGeom prst="rect">
            <a:avLst/>
          </a:prstGeom>
          <a:gradFill flip="none" rotWithShape="1">
            <a:gsLst>
              <a:gs pos="0">
                <a:srgbClr val="FFFFFF"/>
              </a:gs>
              <a:gs pos="7001">
                <a:srgbClr val="E6E6E6"/>
              </a:gs>
              <a:gs pos="32001">
                <a:srgbClr val="7D8496"/>
              </a:gs>
              <a:gs pos="47000">
                <a:srgbClr val="E6E6E6"/>
              </a:gs>
              <a:gs pos="85001">
                <a:srgbClr val="7D8496"/>
              </a:gs>
              <a:gs pos="100000">
                <a:srgbClr val="E6E6E6"/>
              </a:gs>
            </a:gsLst>
            <a:lin ang="5400000" scaled="0"/>
            <a:tileRect/>
          </a:gradFill>
          <a:ln w="25400" cap="flat" cmpd="sng" algn="ctr">
            <a:no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assion One"/>
              <a:buNone/>
              <a:defRPr sz="2800" b="0" i="0" u="none" strike="noStrike" cap="none">
                <a:solidFill>
                  <a:schemeClr val="dk2"/>
                </a:solidFill>
                <a:latin typeface="Passion One"/>
                <a:ea typeface="Passion One"/>
                <a:cs typeface="Passion One"/>
                <a:sym typeface="Passion One"/>
              </a:defRPr>
            </a:lvl1pPr>
            <a:lvl2pPr marR="0" lvl="1" algn="l" rtl="0">
              <a:lnSpc>
                <a:spcPct val="100000"/>
              </a:lnSpc>
              <a:spcBef>
                <a:spcPts val="0"/>
              </a:spcBef>
              <a:spcAft>
                <a:spcPts val="0"/>
              </a:spcAft>
              <a:buClr>
                <a:schemeClr val="dk2"/>
              </a:buClr>
              <a:buSzPts val="2800"/>
              <a:buFont typeface="Permanent Marker"/>
              <a:buNone/>
              <a:defRPr sz="2800" b="0" i="0" u="none" strike="noStrike" cap="none">
                <a:solidFill>
                  <a:schemeClr val="dk2"/>
                </a:solidFill>
                <a:latin typeface="Permanent Marker"/>
                <a:ea typeface="Permanent Marker"/>
                <a:cs typeface="Permanent Marker"/>
                <a:sym typeface="Permanent Marker"/>
              </a:defRPr>
            </a:lvl2pPr>
            <a:lvl3pPr marR="0" lvl="2" algn="l" rtl="0">
              <a:lnSpc>
                <a:spcPct val="100000"/>
              </a:lnSpc>
              <a:spcBef>
                <a:spcPts val="0"/>
              </a:spcBef>
              <a:spcAft>
                <a:spcPts val="0"/>
              </a:spcAft>
              <a:buClr>
                <a:schemeClr val="dk2"/>
              </a:buClr>
              <a:buSzPts val="2800"/>
              <a:buFont typeface="Permanent Marker"/>
              <a:buNone/>
              <a:defRPr sz="2800" b="0" i="0" u="none" strike="noStrike" cap="none">
                <a:solidFill>
                  <a:schemeClr val="dk2"/>
                </a:solidFill>
                <a:latin typeface="Permanent Marker"/>
                <a:ea typeface="Permanent Marker"/>
                <a:cs typeface="Permanent Marker"/>
                <a:sym typeface="Permanent Marker"/>
              </a:defRPr>
            </a:lvl3pPr>
            <a:lvl4pPr marR="0" lvl="3" algn="l" rtl="0">
              <a:lnSpc>
                <a:spcPct val="100000"/>
              </a:lnSpc>
              <a:spcBef>
                <a:spcPts val="0"/>
              </a:spcBef>
              <a:spcAft>
                <a:spcPts val="0"/>
              </a:spcAft>
              <a:buClr>
                <a:schemeClr val="dk2"/>
              </a:buClr>
              <a:buSzPts val="2800"/>
              <a:buFont typeface="Permanent Marker"/>
              <a:buNone/>
              <a:defRPr sz="2800" b="0" i="0" u="none" strike="noStrike" cap="none">
                <a:solidFill>
                  <a:schemeClr val="dk2"/>
                </a:solidFill>
                <a:latin typeface="Permanent Marker"/>
                <a:ea typeface="Permanent Marker"/>
                <a:cs typeface="Permanent Marker"/>
                <a:sym typeface="Permanent Marker"/>
              </a:defRPr>
            </a:lvl4pPr>
            <a:lvl5pPr marR="0" lvl="4" algn="l" rtl="0">
              <a:lnSpc>
                <a:spcPct val="100000"/>
              </a:lnSpc>
              <a:spcBef>
                <a:spcPts val="0"/>
              </a:spcBef>
              <a:spcAft>
                <a:spcPts val="0"/>
              </a:spcAft>
              <a:buClr>
                <a:schemeClr val="dk2"/>
              </a:buClr>
              <a:buSzPts val="2800"/>
              <a:buFont typeface="Permanent Marker"/>
              <a:buNone/>
              <a:defRPr sz="2800" b="0" i="0" u="none" strike="noStrike" cap="none">
                <a:solidFill>
                  <a:schemeClr val="dk2"/>
                </a:solidFill>
                <a:latin typeface="Permanent Marker"/>
                <a:ea typeface="Permanent Marker"/>
                <a:cs typeface="Permanent Marker"/>
                <a:sym typeface="Permanent Marker"/>
              </a:defRPr>
            </a:lvl5pPr>
            <a:lvl6pPr marR="0" lvl="5" algn="l" rtl="0">
              <a:lnSpc>
                <a:spcPct val="100000"/>
              </a:lnSpc>
              <a:spcBef>
                <a:spcPts val="0"/>
              </a:spcBef>
              <a:spcAft>
                <a:spcPts val="0"/>
              </a:spcAft>
              <a:buClr>
                <a:schemeClr val="dk2"/>
              </a:buClr>
              <a:buSzPts val="2800"/>
              <a:buFont typeface="Permanent Marker"/>
              <a:buNone/>
              <a:defRPr sz="2800" b="0" i="0" u="none" strike="noStrike" cap="none">
                <a:solidFill>
                  <a:schemeClr val="dk2"/>
                </a:solidFill>
                <a:latin typeface="Permanent Marker"/>
                <a:ea typeface="Permanent Marker"/>
                <a:cs typeface="Permanent Marker"/>
                <a:sym typeface="Permanent Marker"/>
              </a:defRPr>
            </a:lvl6pPr>
            <a:lvl7pPr marR="0" lvl="6" algn="l" rtl="0">
              <a:lnSpc>
                <a:spcPct val="100000"/>
              </a:lnSpc>
              <a:spcBef>
                <a:spcPts val="0"/>
              </a:spcBef>
              <a:spcAft>
                <a:spcPts val="0"/>
              </a:spcAft>
              <a:buClr>
                <a:schemeClr val="dk2"/>
              </a:buClr>
              <a:buSzPts val="2800"/>
              <a:buFont typeface="Permanent Marker"/>
              <a:buNone/>
              <a:defRPr sz="2800" b="0" i="0" u="none" strike="noStrike" cap="none">
                <a:solidFill>
                  <a:schemeClr val="dk2"/>
                </a:solidFill>
                <a:latin typeface="Permanent Marker"/>
                <a:ea typeface="Permanent Marker"/>
                <a:cs typeface="Permanent Marker"/>
                <a:sym typeface="Permanent Marker"/>
              </a:defRPr>
            </a:lvl7pPr>
            <a:lvl8pPr marR="0" lvl="7" algn="l" rtl="0">
              <a:lnSpc>
                <a:spcPct val="100000"/>
              </a:lnSpc>
              <a:spcBef>
                <a:spcPts val="0"/>
              </a:spcBef>
              <a:spcAft>
                <a:spcPts val="0"/>
              </a:spcAft>
              <a:buClr>
                <a:schemeClr val="dk2"/>
              </a:buClr>
              <a:buSzPts val="2800"/>
              <a:buFont typeface="Permanent Marker"/>
              <a:buNone/>
              <a:defRPr sz="2800" b="0" i="0" u="none" strike="noStrike" cap="none">
                <a:solidFill>
                  <a:schemeClr val="dk2"/>
                </a:solidFill>
                <a:latin typeface="Permanent Marker"/>
                <a:ea typeface="Permanent Marker"/>
                <a:cs typeface="Permanent Marker"/>
                <a:sym typeface="Permanent Marker"/>
              </a:defRPr>
            </a:lvl8pPr>
            <a:lvl9pPr marR="0" lvl="8" algn="l" rtl="0">
              <a:lnSpc>
                <a:spcPct val="100000"/>
              </a:lnSpc>
              <a:spcBef>
                <a:spcPts val="0"/>
              </a:spcBef>
              <a:spcAft>
                <a:spcPts val="0"/>
              </a:spcAft>
              <a:buClr>
                <a:schemeClr val="dk2"/>
              </a:buClr>
              <a:buSzPts val="2800"/>
              <a:buFont typeface="Permanent Marker"/>
              <a:buNone/>
              <a:defRPr sz="2800" b="0" i="0" u="none" strike="noStrike" cap="none">
                <a:solidFill>
                  <a:schemeClr val="dk2"/>
                </a:solidFill>
                <a:latin typeface="Permanent Marker"/>
                <a:ea typeface="Permanent Marker"/>
                <a:cs typeface="Permanent Marker"/>
                <a:sym typeface="Permanent Marker"/>
              </a:defRPr>
            </a:lvl9pPr>
          </a:lstStyle>
          <a:p>
            <a:pPr>
              <a:buClr>
                <a:srgbClr val="000000"/>
              </a:buClr>
            </a:pPr>
            <a:r>
              <a:rPr lang="pt-BR" sz="1800" b="1" dirty="0">
                <a:solidFill>
                  <a:schemeClr val="tx1"/>
                </a:solidFill>
                <a:latin typeface="Century Gothic" panose="020B0502020202020204" pitchFamily="34" charset="0"/>
              </a:rPr>
              <a:t>WHERE TO STAY?</a:t>
            </a:r>
            <a:endParaRPr lang="en-US" sz="1700" b="1" dirty="0">
              <a:solidFill>
                <a:schemeClr val="tx1"/>
              </a:solidFill>
              <a:latin typeface="Century Gothic" pitchFamily="34" charset="0"/>
              <a:ea typeface="+mn-ea"/>
              <a:cs typeface="+mn-cs"/>
            </a:endParaRPr>
          </a:p>
        </p:txBody>
      </p:sp>
      <p:pic>
        <p:nvPicPr>
          <p:cNvPr id="1026" name="Picture 2" descr="Rosewood Phnom Penh Đặt phòng / Hướng đi - NAVITIME Transit"/>
          <p:cNvPicPr>
            <a:picLocks noChangeAspect="1" noChangeArrowheads="1"/>
          </p:cNvPicPr>
          <p:nvPr/>
        </p:nvPicPr>
        <p:blipFill rotWithShape="1">
          <a:blip r:embed="rId4">
            <a:extLst>
              <a:ext uri="{28A0092B-C50C-407E-A947-70E740481C1C}">
                <a14:useLocalDpi xmlns:a14="http://schemas.microsoft.com/office/drawing/2010/main" val="0"/>
              </a:ext>
            </a:extLst>
          </a:blip>
          <a:srcRect l="8773" r="17923"/>
          <a:stretch/>
        </p:blipFill>
        <p:spPr bwMode="auto">
          <a:xfrm>
            <a:off x="0" y="-34971"/>
            <a:ext cx="4352082" cy="5178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55182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2973003" y="48466"/>
            <a:ext cx="3197993" cy="438582"/>
          </a:xfrm>
          <a:prstGeom prst="rect">
            <a:avLst/>
          </a:prstGeom>
          <a:noFill/>
        </p:spPr>
        <p:txBody>
          <a:bodyPr wrap="square" rtlCol="0">
            <a:spAutoFit/>
          </a:bodyPr>
          <a:lstStyle/>
          <a:p>
            <a:pPr algn="ctr">
              <a:buClrTx/>
              <a:buFontTx/>
              <a:buNone/>
            </a:pPr>
            <a:r>
              <a:rPr lang="en-US" sz="2250" b="1" kern="1200" dirty="0">
                <a:solidFill>
                  <a:prstClr val="black"/>
                </a:solidFill>
                <a:latin typeface="Century Gothic" panose="020B0502020202020204" pitchFamily="34" charset="0"/>
                <a:ea typeface="+mn-ea"/>
              </a:rPr>
              <a:t>KEP PROVINCE</a:t>
            </a:r>
          </a:p>
        </p:txBody>
      </p:sp>
      <p:pic>
        <p:nvPicPr>
          <p:cNvPr id="8" name="Picture 2" descr="http://www.auroratravel.asia/Content/images/aurora-travel-logo-top-dmc-ann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423675" cy="4870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5 Things To Do In Kep Cambodia | ToastedRaisins"/>
          <p:cNvPicPr>
            <a:picLocks noChangeAspect="1" noChangeArrowheads="1"/>
          </p:cNvPicPr>
          <p:nvPr/>
        </p:nvPicPr>
        <p:blipFill rotWithShape="1">
          <a:blip r:embed="rId4">
            <a:extLst>
              <a:ext uri="{28A0092B-C50C-407E-A947-70E740481C1C}">
                <a14:useLocalDpi xmlns:a14="http://schemas.microsoft.com/office/drawing/2010/main" val="0"/>
              </a:ext>
            </a:extLst>
          </a:blip>
          <a:srcRect t="10108" r="6354" b="9463"/>
          <a:stretch/>
        </p:blipFill>
        <p:spPr bwMode="auto">
          <a:xfrm>
            <a:off x="10160" y="487048"/>
            <a:ext cx="9133840" cy="4745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83503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3" name="Cam 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
        <p:nvSpPr>
          <p:cNvPr id="7" name="Rectangle 6"/>
          <p:cNvSpPr/>
          <p:nvPr/>
        </p:nvSpPr>
        <p:spPr>
          <a:xfrm>
            <a:off x="7876971" y="39302"/>
            <a:ext cx="1184940" cy="369332"/>
          </a:xfrm>
          <a:prstGeom prst="rect">
            <a:avLst/>
          </a:prstGeom>
          <a:noFill/>
        </p:spPr>
        <p:txBody>
          <a:bodyPr wrap="none" lIns="91440" tIns="45720" rIns="91440" bIns="45720">
            <a:spAutoFit/>
          </a:bodyPr>
          <a:lstStyle/>
          <a:p>
            <a:pPr algn="ctr"/>
            <a:r>
              <a:rPr lang="en-US" sz="1800" b="0" cap="none" spc="0" dirty="0" smtClean="0">
                <a:ln w="0"/>
                <a:solidFill>
                  <a:schemeClr val="tx1"/>
                </a:solidFill>
                <a:effectLst>
                  <a:outerShdw blurRad="38100" dist="19050" dir="2700000" algn="tl" rotWithShape="0">
                    <a:schemeClr val="dk1">
                      <a:alpha val="40000"/>
                    </a:schemeClr>
                  </a:outerShdw>
                </a:effectLst>
              </a:rPr>
              <a:t>Video clip</a:t>
            </a:r>
            <a:endParaRPr lang="en-US" sz="18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0963525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Shape 428"/>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3606" y="0"/>
            <a:ext cx="6161903" cy="5143500"/>
          </a:xfrm>
          <a:prstGeom prst="rect">
            <a:avLst/>
          </a:prstGeom>
        </p:spPr>
      </p:pic>
      <p:sp>
        <p:nvSpPr>
          <p:cNvPr id="14" name="TextBox 9">
            <a:hlinkClick r:id="" action="ppaction://noaction"/>
          </p:cNvPr>
          <p:cNvSpPr txBox="1">
            <a:spLocks noChangeArrowheads="1"/>
          </p:cNvSpPr>
          <p:nvPr/>
        </p:nvSpPr>
        <p:spPr bwMode="auto">
          <a:xfrm>
            <a:off x="3713355" y="1535421"/>
            <a:ext cx="1111202" cy="307777"/>
          </a:xfrm>
          <a:prstGeom prst="rect">
            <a:avLst/>
          </a:prstGeom>
          <a:noFill/>
          <a:ln w="9525">
            <a:noFill/>
            <a:miter lim="800000"/>
            <a:headEnd/>
            <a:tailEnd/>
          </a:ln>
        </p:spPr>
        <p:txBody>
          <a:bodyPr wrap="none">
            <a:spAutoFit/>
          </a:bodyPr>
          <a:lstStyle/>
          <a:p>
            <a:pPr>
              <a:defRPr/>
            </a:pPr>
            <a:r>
              <a:rPr lang="en-US" b="1" dirty="0" err="1">
                <a:solidFill>
                  <a:srgbClr val="002060"/>
                </a:solidFill>
                <a:latin typeface="Century Gothic" pitchFamily="34" charset="0"/>
                <a:cs typeface="Arial" charset="0"/>
              </a:rPr>
              <a:t>Siem</a:t>
            </a:r>
            <a:r>
              <a:rPr lang="en-US" b="1" dirty="0">
                <a:solidFill>
                  <a:srgbClr val="002060"/>
                </a:solidFill>
                <a:latin typeface="Century Gothic" pitchFamily="34" charset="0"/>
                <a:cs typeface="Arial" charset="0"/>
              </a:rPr>
              <a:t> Reap</a:t>
            </a:r>
          </a:p>
        </p:txBody>
      </p:sp>
      <p:sp>
        <p:nvSpPr>
          <p:cNvPr id="15" name="TextBox 9">
            <a:hlinkClick r:id="" action="ppaction://noaction"/>
          </p:cNvPr>
          <p:cNvSpPr txBox="1">
            <a:spLocks noChangeArrowheads="1"/>
          </p:cNvSpPr>
          <p:nvPr/>
        </p:nvSpPr>
        <p:spPr bwMode="auto">
          <a:xfrm>
            <a:off x="3416063" y="2656096"/>
            <a:ext cx="1316386" cy="307777"/>
          </a:xfrm>
          <a:prstGeom prst="rect">
            <a:avLst/>
          </a:prstGeom>
          <a:noFill/>
          <a:ln w="9525">
            <a:noFill/>
            <a:miter lim="800000"/>
            <a:headEnd/>
            <a:tailEnd/>
          </a:ln>
        </p:spPr>
        <p:txBody>
          <a:bodyPr wrap="none">
            <a:spAutoFit/>
          </a:bodyPr>
          <a:lstStyle/>
          <a:p>
            <a:pPr>
              <a:defRPr/>
            </a:pPr>
            <a:r>
              <a:rPr lang="en-US" b="1" dirty="0" err="1">
                <a:solidFill>
                  <a:srgbClr val="002060"/>
                </a:solidFill>
                <a:latin typeface="Century Gothic" pitchFamily="34" charset="0"/>
                <a:cs typeface="Arial" charset="0"/>
              </a:rPr>
              <a:t>Battambang</a:t>
            </a:r>
            <a:endParaRPr lang="en-US" b="1" dirty="0">
              <a:solidFill>
                <a:srgbClr val="002060"/>
              </a:solidFill>
              <a:latin typeface="Century Gothic" panose="020B0502020202020204" pitchFamily="34" charset="0"/>
              <a:cs typeface="Arial" charset="0"/>
            </a:endParaRPr>
          </a:p>
        </p:txBody>
      </p:sp>
      <p:sp>
        <p:nvSpPr>
          <p:cNvPr id="16" name="TextBox 15">
            <a:hlinkClick r:id="" action="ppaction://noaction"/>
          </p:cNvPr>
          <p:cNvSpPr txBox="1">
            <a:spLocks noChangeArrowheads="1"/>
          </p:cNvSpPr>
          <p:nvPr/>
        </p:nvSpPr>
        <p:spPr bwMode="auto">
          <a:xfrm>
            <a:off x="4425448" y="3288248"/>
            <a:ext cx="1265090" cy="307777"/>
          </a:xfrm>
          <a:prstGeom prst="rect">
            <a:avLst/>
          </a:prstGeom>
          <a:noFill/>
          <a:ln w="9525">
            <a:noFill/>
            <a:miter lim="800000"/>
            <a:headEnd/>
            <a:tailEnd/>
          </a:ln>
        </p:spPr>
        <p:txBody>
          <a:bodyPr wrap="none">
            <a:spAutoFit/>
          </a:bodyPr>
          <a:lstStyle/>
          <a:p>
            <a:pPr>
              <a:defRPr/>
            </a:pPr>
            <a:r>
              <a:rPr lang="en-US" b="1" dirty="0">
                <a:solidFill>
                  <a:srgbClr val="002060"/>
                </a:solidFill>
                <a:latin typeface="Century Gothic" pitchFamily="34" charset="0"/>
                <a:cs typeface="Arial" charset="0"/>
              </a:rPr>
              <a:t>Phnom Penh</a:t>
            </a:r>
          </a:p>
        </p:txBody>
      </p:sp>
      <p:sp>
        <p:nvSpPr>
          <p:cNvPr id="17" name="TextBox 9">
            <a:hlinkClick r:id="" action="ppaction://noaction"/>
          </p:cNvPr>
          <p:cNvSpPr txBox="1">
            <a:spLocks noChangeArrowheads="1"/>
          </p:cNvSpPr>
          <p:nvPr/>
        </p:nvSpPr>
        <p:spPr bwMode="auto">
          <a:xfrm>
            <a:off x="2252996" y="4716231"/>
            <a:ext cx="1440860" cy="307777"/>
          </a:xfrm>
          <a:prstGeom prst="rect">
            <a:avLst/>
          </a:prstGeom>
          <a:noFill/>
          <a:ln w="9525">
            <a:noFill/>
            <a:miter lim="800000"/>
            <a:headEnd/>
            <a:tailEnd/>
          </a:ln>
        </p:spPr>
        <p:txBody>
          <a:bodyPr wrap="square">
            <a:spAutoFit/>
          </a:bodyPr>
          <a:lstStyle/>
          <a:p>
            <a:pPr>
              <a:defRPr/>
            </a:pPr>
            <a:r>
              <a:rPr lang="en-US" b="1" dirty="0" err="1">
                <a:solidFill>
                  <a:srgbClr val="002060"/>
                </a:solidFill>
                <a:latin typeface="Century Gothic" pitchFamily="34" charset="0"/>
                <a:cs typeface="Arial" charset="0"/>
              </a:rPr>
              <a:t>Sihanoukville</a:t>
            </a:r>
            <a:endParaRPr lang="en-US" b="1" dirty="0">
              <a:solidFill>
                <a:srgbClr val="002060"/>
              </a:solidFill>
              <a:latin typeface="Century Gothic" panose="020B0502020202020204" pitchFamily="34" charset="0"/>
              <a:cs typeface="Arial" charset="0"/>
            </a:endParaRPr>
          </a:p>
        </p:txBody>
      </p:sp>
      <p:sp>
        <p:nvSpPr>
          <p:cNvPr id="18" name="Oval 17"/>
          <p:cNvSpPr/>
          <p:nvPr/>
        </p:nvSpPr>
        <p:spPr>
          <a:xfrm>
            <a:off x="5690538" y="4259689"/>
            <a:ext cx="137977" cy="1333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9" name="Oval 18"/>
          <p:cNvSpPr/>
          <p:nvPr/>
        </p:nvSpPr>
        <p:spPr>
          <a:xfrm>
            <a:off x="6682033" y="1555960"/>
            <a:ext cx="137977" cy="1333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1" name="TextBox 20">
            <a:hlinkClick r:id="" action="ppaction://noaction"/>
          </p:cNvPr>
          <p:cNvSpPr txBox="1">
            <a:spLocks noChangeArrowheads="1"/>
          </p:cNvSpPr>
          <p:nvPr/>
        </p:nvSpPr>
        <p:spPr bwMode="auto">
          <a:xfrm>
            <a:off x="6149195" y="1301459"/>
            <a:ext cx="1162498" cy="307777"/>
          </a:xfrm>
          <a:prstGeom prst="rect">
            <a:avLst/>
          </a:prstGeom>
          <a:noFill/>
          <a:ln w="9525">
            <a:noFill/>
            <a:miter lim="800000"/>
            <a:headEnd/>
            <a:tailEnd/>
          </a:ln>
        </p:spPr>
        <p:txBody>
          <a:bodyPr wrap="none">
            <a:spAutoFit/>
          </a:bodyPr>
          <a:lstStyle/>
          <a:p>
            <a:pPr>
              <a:defRPr/>
            </a:pPr>
            <a:r>
              <a:rPr lang="en-US" b="1" dirty="0" err="1">
                <a:solidFill>
                  <a:srgbClr val="002060"/>
                </a:solidFill>
                <a:latin typeface="Century Gothic" pitchFamily="34" charset="0"/>
                <a:cs typeface="Arial" charset="0"/>
              </a:rPr>
              <a:t>Rantanakiri</a:t>
            </a:r>
            <a:endParaRPr lang="en-US" b="1" dirty="0">
              <a:solidFill>
                <a:srgbClr val="002060"/>
              </a:solidFill>
              <a:latin typeface="Century Gothic" panose="020B0502020202020204" pitchFamily="34" charset="0"/>
              <a:cs typeface="Arial" charset="0"/>
            </a:endParaRPr>
          </a:p>
        </p:txBody>
      </p:sp>
      <p:pic>
        <p:nvPicPr>
          <p:cNvPr id="13" name="Picture 2" descr="http://www.auroratravel.asia/Content/images/aurora-travel-logo-top-dmc-ann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21761" cy="417972"/>
          </a:xfrm>
          <a:prstGeom prst="rect">
            <a:avLst/>
          </a:prstGeom>
          <a:noFill/>
          <a:extLst>
            <a:ext uri="{909E8E84-426E-40DD-AFC4-6F175D3DCCD1}">
              <a14:hiddenFill xmlns:a14="http://schemas.microsoft.com/office/drawing/2010/main">
                <a:solidFill>
                  <a:srgbClr val="FFFFFF"/>
                </a:solidFill>
              </a14:hiddenFill>
            </a:ext>
          </a:extLst>
        </p:spPr>
      </p:pic>
      <p:sp>
        <p:nvSpPr>
          <p:cNvPr id="23" name="Oval 22"/>
          <p:cNvSpPr/>
          <p:nvPr/>
        </p:nvSpPr>
        <p:spPr>
          <a:xfrm>
            <a:off x="4045513" y="4664920"/>
            <a:ext cx="137977" cy="1333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2" name="Oval 21"/>
          <p:cNvSpPr/>
          <p:nvPr/>
        </p:nvSpPr>
        <p:spPr>
          <a:xfrm>
            <a:off x="5687362" y="4252731"/>
            <a:ext cx="137977" cy="13335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6" name="TextBox 25">
            <a:hlinkClick r:id="" action="ppaction://noaction"/>
          </p:cNvPr>
          <p:cNvSpPr txBox="1">
            <a:spLocks noChangeArrowheads="1"/>
          </p:cNvSpPr>
          <p:nvPr/>
        </p:nvSpPr>
        <p:spPr bwMode="auto">
          <a:xfrm>
            <a:off x="5930259" y="4173274"/>
            <a:ext cx="529312" cy="307777"/>
          </a:xfrm>
          <a:prstGeom prst="rect">
            <a:avLst/>
          </a:prstGeom>
          <a:noFill/>
          <a:ln w="9525">
            <a:noFill/>
            <a:miter lim="800000"/>
            <a:headEnd/>
            <a:tailEnd/>
          </a:ln>
        </p:spPr>
        <p:txBody>
          <a:bodyPr wrap="none">
            <a:spAutoFit/>
          </a:bodyPr>
          <a:lstStyle/>
          <a:p>
            <a:pPr>
              <a:defRPr/>
            </a:pPr>
            <a:r>
              <a:rPr lang="en-US" b="1" dirty="0" err="1" smtClean="0">
                <a:solidFill>
                  <a:srgbClr val="002060"/>
                </a:solidFill>
                <a:latin typeface="Century Gothic" pitchFamily="34" charset="0"/>
                <a:cs typeface="Arial" charset="0"/>
              </a:rPr>
              <a:t>Kep</a:t>
            </a:r>
            <a:endParaRPr lang="en-US" b="1" dirty="0">
              <a:solidFill>
                <a:srgbClr val="002060"/>
              </a:solidFill>
              <a:latin typeface="Century Gothic" pitchFamily="34" charset="0"/>
              <a:cs typeface="Arial" charset="0"/>
            </a:endParaRPr>
          </a:p>
        </p:txBody>
      </p:sp>
    </p:spTree>
    <p:extLst>
      <p:ext uri="{BB962C8B-B14F-4D97-AF65-F5344CB8AC3E}">
        <p14:creationId xmlns:p14="http://schemas.microsoft.com/office/powerpoint/2010/main" val="42796233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3282" r="15590"/>
          <a:stretch/>
        </p:blipFill>
        <p:spPr>
          <a:xfrm>
            <a:off x="0" y="0"/>
            <a:ext cx="4640752" cy="5143500"/>
          </a:xfrm>
          <a:prstGeom prst="rect">
            <a:avLst/>
          </a:prstGeom>
        </p:spPr>
      </p:pic>
      <p:pic>
        <p:nvPicPr>
          <p:cNvPr id="11" name="Picture 10" descr="https://kampotpepper.com/img/cms/LaPlantation-Vision-RechercherlExcellence-PoivreRouge.jpg"/>
          <p:cNvPicPr/>
          <p:nvPr/>
        </p:nvPicPr>
        <p:blipFill>
          <a:blip r:embed="rId4">
            <a:extLst>
              <a:ext uri="{28A0092B-C50C-407E-A947-70E740481C1C}">
                <a14:useLocalDpi xmlns:a14="http://schemas.microsoft.com/office/drawing/2010/main" val="0"/>
              </a:ext>
            </a:extLst>
          </a:blip>
          <a:srcRect/>
          <a:stretch>
            <a:fillRect/>
          </a:stretch>
        </p:blipFill>
        <p:spPr bwMode="auto">
          <a:xfrm>
            <a:off x="4640752" y="-48055"/>
            <a:ext cx="4620125" cy="5191555"/>
          </a:xfrm>
          <a:prstGeom prst="rect">
            <a:avLst/>
          </a:prstGeom>
          <a:noFill/>
          <a:ln>
            <a:noFill/>
          </a:ln>
        </p:spPr>
      </p:pic>
      <p:pic>
        <p:nvPicPr>
          <p:cNvPr id="4" name="Picture 2" descr="http://www.auroratravel.asia/Content/images/aurora-travel-logo-top-dmc-ann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
            <a:ext cx="1113780" cy="3810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4720936"/>
            <a:ext cx="3220489" cy="338554"/>
          </a:xfrm>
          <a:prstGeom prst="rect">
            <a:avLst/>
          </a:prstGeom>
          <a:noFill/>
        </p:spPr>
        <p:txBody>
          <a:bodyPr wrap="square" rtlCol="0">
            <a:spAutoFit/>
          </a:bodyPr>
          <a:lstStyle/>
          <a:p>
            <a:r>
              <a:rPr lang="en-US" sz="1600" b="1" dirty="0" smtClean="0">
                <a:solidFill>
                  <a:schemeClr val="bg1"/>
                </a:solidFill>
                <a:latin typeface="Century Gothic" panose="020B0502020202020204" pitchFamily="34" charset="0"/>
                <a:cs typeface="Segoe UI" panose="020B0502040204020203" pitchFamily="34" charset="0"/>
              </a:rPr>
              <a:t>KAMPOT PEPPER PLANTATIONS</a:t>
            </a:r>
            <a:endParaRPr lang="en-US" sz="1600" b="1" dirty="0">
              <a:solidFill>
                <a:schemeClr val="bg1"/>
              </a:solidFill>
              <a:latin typeface="Century Gothic" panose="020B0502020202020204" pitchFamily="34" charset="0"/>
              <a:cs typeface="Segoe UI" panose="020B0502040204020203" pitchFamily="34" charset="0"/>
            </a:endParaRPr>
          </a:p>
        </p:txBody>
      </p:sp>
    </p:spTree>
    <p:extLst>
      <p:ext uri="{BB962C8B-B14F-4D97-AF65-F5344CB8AC3E}">
        <p14:creationId xmlns:p14="http://schemas.microsoft.com/office/powerpoint/2010/main" val="29909120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Kampot, Kampot, Cambodia - At sunset there is a mad rush of fishing boats chugging down the river in this otherwise sleepy town. They are hurrying out to sea to fish in the best spots.  They return the following morning  to the fish market to sell their nightly catch."/>
          <p:cNvPicPr/>
          <p:nvPr/>
        </p:nvPicPr>
        <p:blipFill rotWithShape="1">
          <a:blip r:embed="rId3">
            <a:extLst>
              <a:ext uri="{28A0092B-C50C-407E-A947-70E740481C1C}">
                <a14:useLocalDpi xmlns:a14="http://schemas.microsoft.com/office/drawing/2010/main" val="0"/>
              </a:ext>
            </a:extLst>
          </a:blip>
          <a:srcRect b="15326"/>
          <a:stretch/>
        </p:blipFill>
        <p:spPr bwMode="auto">
          <a:xfrm>
            <a:off x="0" y="0"/>
            <a:ext cx="9144000" cy="5135880"/>
          </a:xfrm>
          <a:prstGeom prst="rect">
            <a:avLst/>
          </a:prstGeom>
          <a:noFill/>
          <a:ln>
            <a:noFill/>
          </a:ln>
        </p:spPr>
      </p:pic>
      <p:pic>
        <p:nvPicPr>
          <p:cNvPr id="13" name="Picture 2" descr="http://www.auroratravel.asia/Content/images/aurora-travel-logo-top-dmc-ann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1113780" cy="38103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4734746"/>
            <a:ext cx="3194199" cy="338554"/>
          </a:xfrm>
          <a:prstGeom prst="rect">
            <a:avLst/>
          </a:prstGeom>
          <a:noFill/>
        </p:spPr>
        <p:txBody>
          <a:bodyPr wrap="square" rtlCol="0">
            <a:spAutoFit/>
          </a:bodyPr>
          <a:lstStyle/>
          <a:p>
            <a:r>
              <a:rPr lang="en-US" sz="1600" b="1" dirty="0" smtClean="0">
                <a:solidFill>
                  <a:schemeClr val="bg1"/>
                </a:solidFill>
                <a:latin typeface="Century Gothic" panose="020B0502020202020204" pitchFamily="34" charset="0"/>
                <a:cs typeface="Segoe UI" panose="020B0502040204020203" pitchFamily="34" charset="0"/>
              </a:rPr>
              <a:t>MORNING CRAB MARKET - KEP</a:t>
            </a:r>
            <a:endParaRPr lang="en-US" sz="1600" b="1" dirty="0">
              <a:solidFill>
                <a:schemeClr val="bg1"/>
              </a:solidFill>
              <a:latin typeface="Century Gothic" panose="020B0502020202020204" pitchFamily="34" charset="0"/>
              <a:cs typeface="Segoe UI" panose="020B0502040204020203" pitchFamily="34" charset="0"/>
            </a:endParaRPr>
          </a:p>
        </p:txBody>
      </p:sp>
    </p:spTree>
    <p:extLst>
      <p:ext uri="{BB962C8B-B14F-4D97-AF65-F5344CB8AC3E}">
        <p14:creationId xmlns:p14="http://schemas.microsoft.com/office/powerpoint/2010/main" val="22887580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1485" r="1" b="7007"/>
          <a:stretch/>
        </p:blipFill>
        <p:spPr>
          <a:xfrm>
            <a:off x="5893725" y="6927"/>
            <a:ext cx="3250274" cy="2475068"/>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5729" t="19982" r="4046" b="22712"/>
          <a:stretch/>
        </p:blipFill>
        <p:spPr>
          <a:xfrm>
            <a:off x="0" y="2122160"/>
            <a:ext cx="9143999" cy="3016239"/>
          </a:xfrm>
          <a:prstGeom prst="rect">
            <a:avLst/>
          </a:prstGeom>
        </p:spPr>
      </p:pic>
      <p:pic>
        <p:nvPicPr>
          <p:cNvPr id="4" name="Picture 3"/>
          <p:cNvPicPr>
            <a:picLocks noChangeAspect="1"/>
          </p:cNvPicPr>
          <p:nvPr/>
        </p:nvPicPr>
        <p:blipFill rotWithShape="1">
          <a:blip r:embed="rId5"/>
          <a:srcRect l="12415" t="-212" r="9254" b="-136"/>
          <a:stretch/>
        </p:blipFill>
        <p:spPr>
          <a:xfrm>
            <a:off x="-48127" y="0"/>
            <a:ext cx="5946008" cy="5145578"/>
          </a:xfrm>
          <a:prstGeom prst="rect">
            <a:avLst/>
          </a:prstGeom>
        </p:spPr>
      </p:pic>
      <p:sp>
        <p:nvSpPr>
          <p:cNvPr id="9" name="TextBox 8"/>
          <p:cNvSpPr txBox="1"/>
          <p:nvPr/>
        </p:nvSpPr>
        <p:spPr>
          <a:xfrm>
            <a:off x="-48127" y="4713606"/>
            <a:ext cx="3981023" cy="338554"/>
          </a:xfrm>
          <a:prstGeom prst="rect">
            <a:avLst/>
          </a:prstGeom>
          <a:noFill/>
        </p:spPr>
        <p:txBody>
          <a:bodyPr wrap="square" rtlCol="0">
            <a:spAutoFit/>
          </a:bodyPr>
          <a:lstStyle/>
          <a:p>
            <a:r>
              <a:rPr lang="en-US" sz="1600" b="1" dirty="0" smtClean="0">
                <a:solidFill>
                  <a:schemeClr val="bg1"/>
                </a:solidFill>
                <a:latin typeface="Century Gothic" panose="020B0502020202020204" pitchFamily="34" charset="0"/>
                <a:cs typeface="Segoe UI" panose="020B0502040204020203" pitchFamily="34" charset="0"/>
              </a:rPr>
              <a:t>ENCOUNTER WITH CHILDREN IN A NGO</a:t>
            </a:r>
            <a:endParaRPr lang="en-US" sz="1600" b="1" dirty="0">
              <a:solidFill>
                <a:schemeClr val="bg1"/>
              </a:solidFill>
              <a:latin typeface="Century Gothic" panose="020B0502020202020204" pitchFamily="34" charset="0"/>
              <a:cs typeface="Segoe UI" panose="020B0502040204020203" pitchFamily="34" charset="0"/>
            </a:endParaRPr>
          </a:p>
        </p:txBody>
      </p:sp>
    </p:spTree>
    <p:extLst>
      <p:ext uri="{BB962C8B-B14F-4D97-AF65-F5344CB8AC3E}">
        <p14:creationId xmlns:p14="http://schemas.microsoft.com/office/powerpoint/2010/main" val="33935297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63797" y="932355"/>
            <a:ext cx="4305554" cy="3511058"/>
          </a:xfrm>
        </p:spPr>
        <p:txBody>
          <a:bodyPr>
            <a:noAutofit/>
          </a:bodyPr>
          <a:lstStyle/>
          <a:p>
            <a:pPr marL="285750" indent="-285750" algn="just">
              <a:spcAft>
                <a:spcPts val="1200"/>
              </a:spcAft>
              <a:buFont typeface="Wingdings" panose="05000000000000000000" pitchFamily="2" charset="2"/>
              <a:buChar char="§"/>
            </a:pPr>
            <a:r>
              <a:rPr lang="en-US" sz="1400" dirty="0" err="1">
                <a:solidFill>
                  <a:schemeClr val="tx1"/>
                </a:solidFill>
                <a:latin typeface="Century Gothic" panose="020B0502020202020204" pitchFamily="34" charset="0"/>
              </a:rPr>
              <a:t>Knai</a:t>
            </a:r>
            <a:r>
              <a:rPr lang="en-US" sz="1400" dirty="0">
                <a:solidFill>
                  <a:schemeClr val="tx1"/>
                </a:solidFill>
                <a:latin typeface="Century Gothic" panose="020B0502020202020204" pitchFamily="34" charset="0"/>
              </a:rPr>
              <a:t> Bang </a:t>
            </a:r>
            <a:r>
              <a:rPr lang="en-US" sz="1400" dirty="0" err="1">
                <a:solidFill>
                  <a:schemeClr val="tx1"/>
                </a:solidFill>
                <a:latin typeface="Century Gothic" panose="020B0502020202020204" pitchFamily="34" charset="0"/>
              </a:rPr>
              <a:t>Chatt</a:t>
            </a:r>
            <a:r>
              <a:rPr lang="en-US" sz="1400" dirty="0">
                <a:solidFill>
                  <a:schemeClr val="tx1"/>
                </a:solidFill>
                <a:latin typeface="Century Gothic" panose="020B0502020202020204" pitchFamily="34" charset="0"/>
              </a:rPr>
              <a:t>  5*</a:t>
            </a:r>
          </a:p>
          <a:p>
            <a:pPr marL="285750" indent="-285750" algn="just">
              <a:spcAft>
                <a:spcPts val="1200"/>
              </a:spcAft>
              <a:buFont typeface="Wingdings" panose="05000000000000000000" pitchFamily="2" charset="2"/>
              <a:buChar char="§"/>
            </a:pPr>
            <a:r>
              <a:rPr lang="en-US" sz="1400" dirty="0">
                <a:solidFill>
                  <a:schemeClr val="tx1"/>
                </a:solidFill>
                <a:latin typeface="Century Gothic" panose="020B0502020202020204" pitchFamily="34" charset="0"/>
              </a:rPr>
              <a:t>Veranda Natural Resort 4*</a:t>
            </a:r>
            <a:endParaRPr lang="pt-BR" sz="1400" b="1" dirty="0">
              <a:solidFill>
                <a:schemeClr val="tx1"/>
              </a:solidFill>
              <a:latin typeface="Century Gothic" panose="020B0502020202020204" pitchFamily="34" charset="0"/>
            </a:endParaRPr>
          </a:p>
        </p:txBody>
      </p:sp>
      <p:pic>
        <p:nvPicPr>
          <p:cNvPr id="6" name="Picture 3" descr="Imagen que contiene dibujo&#10;&#10;Descripción generada automáticament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3844" y="4778006"/>
            <a:ext cx="1189168" cy="365494"/>
          </a:xfrm>
          <a:prstGeom prst="rect">
            <a:avLst/>
          </a:prstGeom>
        </p:spPr>
      </p:pic>
      <p:sp>
        <p:nvSpPr>
          <p:cNvPr id="9" name="Title 1"/>
          <p:cNvSpPr txBox="1">
            <a:spLocks/>
          </p:cNvSpPr>
          <p:nvPr/>
        </p:nvSpPr>
        <p:spPr>
          <a:xfrm>
            <a:off x="6705224" y="-34971"/>
            <a:ext cx="2438776" cy="436331"/>
          </a:xfrm>
          <a:prstGeom prst="rect">
            <a:avLst/>
          </a:prstGeom>
          <a:gradFill flip="none" rotWithShape="1">
            <a:gsLst>
              <a:gs pos="0">
                <a:srgbClr val="FFFFFF"/>
              </a:gs>
              <a:gs pos="7001">
                <a:srgbClr val="E6E6E6"/>
              </a:gs>
              <a:gs pos="32001">
                <a:srgbClr val="7D8496"/>
              </a:gs>
              <a:gs pos="47000">
                <a:srgbClr val="E6E6E6"/>
              </a:gs>
              <a:gs pos="85001">
                <a:srgbClr val="7D8496"/>
              </a:gs>
              <a:gs pos="100000">
                <a:srgbClr val="E6E6E6"/>
              </a:gs>
            </a:gsLst>
            <a:lin ang="5400000" scaled="0"/>
            <a:tileRect/>
          </a:gradFill>
          <a:ln w="25400" cap="flat" cmpd="sng" algn="ctr">
            <a:no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assion One"/>
              <a:buNone/>
              <a:defRPr sz="2800" b="0" i="0" u="none" strike="noStrike" cap="none">
                <a:solidFill>
                  <a:schemeClr val="dk2"/>
                </a:solidFill>
                <a:latin typeface="Passion One"/>
                <a:ea typeface="Passion One"/>
                <a:cs typeface="Passion One"/>
                <a:sym typeface="Passion One"/>
              </a:defRPr>
            </a:lvl1pPr>
            <a:lvl2pPr marR="0" lvl="1" algn="l" rtl="0">
              <a:lnSpc>
                <a:spcPct val="100000"/>
              </a:lnSpc>
              <a:spcBef>
                <a:spcPts val="0"/>
              </a:spcBef>
              <a:spcAft>
                <a:spcPts val="0"/>
              </a:spcAft>
              <a:buClr>
                <a:schemeClr val="dk2"/>
              </a:buClr>
              <a:buSzPts val="2800"/>
              <a:buFont typeface="Permanent Marker"/>
              <a:buNone/>
              <a:defRPr sz="2800" b="0" i="0" u="none" strike="noStrike" cap="none">
                <a:solidFill>
                  <a:schemeClr val="dk2"/>
                </a:solidFill>
                <a:latin typeface="Permanent Marker"/>
                <a:ea typeface="Permanent Marker"/>
                <a:cs typeface="Permanent Marker"/>
                <a:sym typeface="Permanent Marker"/>
              </a:defRPr>
            </a:lvl2pPr>
            <a:lvl3pPr marR="0" lvl="2" algn="l" rtl="0">
              <a:lnSpc>
                <a:spcPct val="100000"/>
              </a:lnSpc>
              <a:spcBef>
                <a:spcPts val="0"/>
              </a:spcBef>
              <a:spcAft>
                <a:spcPts val="0"/>
              </a:spcAft>
              <a:buClr>
                <a:schemeClr val="dk2"/>
              </a:buClr>
              <a:buSzPts val="2800"/>
              <a:buFont typeface="Permanent Marker"/>
              <a:buNone/>
              <a:defRPr sz="2800" b="0" i="0" u="none" strike="noStrike" cap="none">
                <a:solidFill>
                  <a:schemeClr val="dk2"/>
                </a:solidFill>
                <a:latin typeface="Permanent Marker"/>
                <a:ea typeface="Permanent Marker"/>
                <a:cs typeface="Permanent Marker"/>
                <a:sym typeface="Permanent Marker"/>
              </a:defRPr>
            </a:lvl3pPr>
            <a:lvl4pPr marR="0" lvl="3" algn="l" rtl="0">
              <a:lnSpc>
                <a:spcPct val="100000"/>
              </a:lnSpc>
              <a:spcBef>
                <a:spcPts val="0"/>
              </a:spcBef>
              <a:spcAft>
                <a:spcPts val="0"/>
              </a:spcAft>
              <a:buClr>
                <a:schemeClr val="dk2"/>
              </a:buClr>
              <a:buSzPts val="2800"/>
              <a:buFont typeface="Permanent Marker"/>
              <a:buNone/>
              <a:defRPr sz="2800" b="0" i="0" u="none" strike="noStrike" cap="none">
                <a:solidFill>
                  <a:schemeClr val="dk2"/>
                </a:solidFill>
                <a:latin typeface="Permanent Marker"/>
                <a:ea typeface="Permanent Marker"/>
                <a:cs typeface="Permanent Marker"/>
                <a:sym typeface="Permanent Marker"/>
              </a:defRPr>
            </a:lvl4pPr>
            <a:lvl5pPr marR="0" lvl="4" algn="l" rtl="0">
              <a:lnSpc>
                <a:spcPct val="100000"/>
              </a:lnSpc>
              <a:spcBef>
                <a:spcPts val="0"/>
              </a:spcBef>
              <a:spcAft>
                <a:spcPts val="0"/>
              </a:spcAft>
              <a:buClr>
                <a:schemeClr val="dk2"/>
              </a:buClr>
              <a:buSzPts val="2800"/>
              <a:buFont typeface="Permanent Marker"/>
              <a:buNone/>
              <a:defRPr sz="2800" b="0" i="0" u="none" strike="noStrike" cap="none">
                <a:solidFill>
                  <a:schemeClr val="dk2"/>
                </a:solidFill>
                <a:latin typeface="Permanent Marker"/>
                <a:ea typeface="Permanent Marker"/>
                <a:cs typeface="Permanent Marker"/>
                <a:sym typeface="Permanent Marker"/>
              </a:defRPr>
            </a:lvl5pPr>
            <a:lvl6pPr marR="0" lvl="5" algn="l" rtl="0">
              <a:lnSpc>
                <a:spcPct val="100000"/>
              </a:lnSpc>
              <a:spcBef>
                <a:spcPts val="0"/>
              </a:spcBef>
              <a:spcAft>
                <a:spcPts val="0"/>
              </a:spcAft>
              <a:buClr>
                <a:schemeClr val="dk2"/>
              </a:buClr>
              <a:buSzPts val="2800"/>
              <a:buFont typeface="Permanent Marker"/>
              <a:buNone/>
              <a:defRPr sz="2800" b="0" i="0" u="none" strike="noStrike" cap="none">
                <a:solidFill>
                  <a:schemeClr val="dk2"/>
                </a:solidFill>
                <a:latin typeface="Permanent Marker"/>
                <a:ea typeface="Permanent Marker"/>
                <a:cs typeface="Permanent Marker"/>
                <a:sym typeface="Permanent Marker"/>
              </a:defRPr>
            </a:lvl6pPr>
            <a:lvl7pPr marR="0" lvl="6" algn="l" rtl="0">
              <a:lnSpc>
                <a:spcPct val="100000"/>
              </a:lnSpc>
              <a:spcBef>
                <a:spcPts val="0"/>
              </a:spcBef>
              <a:spcAft>
                <a:spcPts val="0"/>
              </a:spcAft>
              <a:buClr>
                <a:schemeClr val="dk2"/>
              </a:buClr>
              <a:buSzPts val="2800"/>
              <a:buFont typeface="Permanent Marker"/>
              <a:buNone/>
              <a:defRPr sz="2800" b="0" i="0" u="none" strike="noStrike" cap="none">
                <a:solidFill>
                  <a:schemeClr val="dk2"/>
                </a:solidFill>
                <a:latin typeface="Permanent Marker"/>
                <a:ea typeface="Permanent Marker"/>
                <a:cs typeface="Permanent Marker"/>
                <a:sym typeface="Permanent Marker"/>
              </a:defRPr>
            </a:lvl7pPr>
            <a:lvl8pPr marR="0" lvl="7" algn="l" rtl="0">
              <a:lnSpc>
                <a:spcPct val="100000"/>
              </a:lnSpc>
              <a:spcBef>
                <a:spcPts val="0"/>
              </a:spcBef>
              <a:spcAft>
                <a:spcPts val="0"/>
              </a:spcAft>
              <a:buClr>
                <a:schemeClr val="dk2"/>
              </a:buClr>
              <a:buSzPts val="2800"/>
              <a:buFont typeface="Permanent Marker"/>
              <a:buNone/>
              <a:defRPr sz="2800" b="0" i="0" u="none" strike="noStrike" cap="none">
                <a:solidFill>
                  <a:schemeClr val="dk2"/>
                </a:solidFill>
                <a:latin typeface="Permanent Marker"/>
                <a:ea typeface="Permanent Marker"/>
                <a:cs typeface="Permanent Marker"/>
                <a:sym typeface="Permanent Marker"/>
              </a:defRPr>
            </a:lvl8pPr>
            <a:lvl9pPr marR="0" lvl="8" algn="l" rtl="0">
              <a:lnSpc>
                <a:spcPct val="100000"/>
              </a:lnSpc>
              <a:spcBef>
                <a:spcPts val="0"/>
              </a:spcBef>
              <a:spcAft>
                <a:spcPts val="0"/>
              </a:spcAft>
              <a:buClr>
                <a:schemeClr val="dk2"/>
              </a:buClr>
              <a:buSzPts val="2800"/>
              <a:buFont typeface="Permanent Marker"/>
              <a:buNone/>
              <a:defRPr sz="2800" b="0" i="0" u="none" strike="noStrike" cap="none">
                <a:solidFill>
                  <a:schemeClr val="dk2"/>
                </a:solidFill>
                <a:latin typeface="Permanent Marker"/>
                <a:ea typeface="Permanent Marker"/>
                <a:cs typeface="Permanent Marker"/>
                <a:sym typeface="Permanent Marker"/>
              </a:defRPr>
            </a:lvl9pPr>
          </a:lstStyle>
          <a:p>
            <a:pPr>
              <a:buClr>
                <a:srgbClr val="000000"/>
              </a:buClr>
            </a:pPr>
            <a:r>
              <a:rPr lang="pt-BR" sz="1800" b="1" dirty="0">
                <a:solidFill>
                  <a:schemeClr val="tx1"/>
                </a:solidFill>
                <a:latin typeface="Century Gothic" panose="020B0502020202020204" pitchFamily="34" charset="0"/>
              </a:rPr>
              <a:t>WHERE TO STAY?</a:t>
            </a:r>
            <a:endParaRPr lang="en-US" sz="1700" b="1" dirty="0">
              <a:solidFill>
                <a:schemeClr val="tx1"/>
              </a:solidFill>
              <a:latin typeface="Century Gothic" pitchFamily="34" charset="0"/>
              <a:ea typeface="+mn-ea"/>
              <a:cs typeface="+mn-cs"/>
            </a:endParaRPr>
          </a:p>
        </p:txBody>
      </p:sp>
      <p:pic>
        <p:nvPicPr>
          <p:cNvPr id="3074" name="Picture 2" descr="Knai Bang Chatt – Vexplore Travel"/>
          <p:cNvPicPr>
            <a:picLocks noChangeAspect="1" noChangeArrowheads="1"/>
          </p:cNvPicPr>
          <p:nvPr/>
        </p:nvPicPr>
        <p:blipFill rotWithShape="1">
          <a:blip r:embed="rId4">
            <a:extLst>
              <a:ext uri="{28A0092B-C50C-407E-A947-70E740481C1C}">
                <a14:useLocalDpi xmlns:a14="http://schemas.microsoft.com/office/drawing/2010/main" val="0"/>
              </a:ext>
            </a:extLst>
          </a:blip>
          <a:srcRect l="26276" r="17868"/>
          <a:stretch/>
        </p:blipFill>
        <p:spPr bwMode="auto">
          <a:xfrm>
            <a:off x="1" y="4340"/>
            <a:ext cx="4305782" cy="5139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17423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Ratanakiri Province – www.claudiosieberphotography.com"/>
          <p:cNvPicPr>
            <a:picLocks noChangeAspect="1" noChangeArrowheads="1"/>
          </p:cNvPicPr>
          <p:nvPr/>
        </p:nvPicPr>
        <p:blipFill rotWithShape="1">
          <a:blip r:embed="rId3">
            <a:extLst>
              <a:ext uri="{28A0092B-C50C-407E-A947-70E740481C1C}">
                <a14:useLocalDpi xmlns:a14="http://schemas.microsoft.com/office/drawing/2010/main" val="0"/>
              </a:ext>
            </a:extLst>
          </a:blip>
          <a:srcRect t="9639" b="6196"/>
          <a:stretch/>
        </p:blipFill>
        <p:spPr bwMode="auto">
          <a:xfrm>
            <a:off x="0" y="550014"/>
            <a:ext cx="9144000" cy="45934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911126" y="56866"/>
            <a:ext cx="3826558" cy="461665"/>
          </a:xfrm>
          <a:prstGeom prst="rect">
            <a:avLst/>
          </a:prstGeom>
          <a:noFill/>
        </p:spPr>
        <p:txBody>
          <a:bodyPr wrap="square" rtlCol="0">
            <a:spAutoFit/>
          </a:bodyPr>
          <a:lstStyle/>
          <a:p>
            <a:r>
              <a:rPr lang="en-US" sz="2400" b="1" dirty="0">
                <a:latin typeface="Century Gothic" panose="020B0502020202020204" pitchFamily="34" charset="0"/>
              </a:rPr>
              <a:t>RATANAKIRI PROVINCE</a:t>
            </a:r>
          </a:p>
        </p:txBody>
      </p:sp>
      <p:pic>
        <p:nvPicPr>
          <p:cNvPr id="3" name="Picture 2"/>
          <p:cNvPicPr>
            <a:picLocks noChangeAspect="1"/>
          </p:cNvPicPr>
          <p:nvPr/>
        </p:nvPicPr>
        <p:blipFill>
          <a:blip r:embed="rId4"/>
          <a:stretch>
            <a:fillRect/>
          </a:stretch>
        </p:blipFill>
        <p:spPr>
          <a:xfrm>
            <a:off x="0" y="-674"/>
            <a:ext cx="1426588" cy="487722"/>
          </a:xfrm>
          <a:prstGeom prst="rect">
            <a:avLst/>
          </a:prstGeom>
        </p:spPr>
      </p:pic>
    </p:spTree>
    <p:extLst>
      <p:ext uri="{BB962C8B-B14F-4D97-AF65-F5344CB8AC3E}">
        <p14:creationId xmlns:p14="http://schemas.microsoft.com/office/powerpoint/2010/main" val="9679031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Shape 428"/>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3606" y="0"/>
            <a:ext cx="6161903" cy="5143500"/>
          </a:xfrm>
          <a:prstGeom prst="rect">
            <a:avLst/>
          </a:prstGeom>
        </p:spPr>
      </p:pic>
      <p:sp>
        <p:nvSpPr>
          <p:cNvPr id="14" name="TextBox 9">
            <a:hlinkClick r:id="" action="ppaction://noaction"/>
          </p:cNvPr>
          <p:cNvSpPr txBox="1">
            <a:spLocks noChangeArrowheads="1"/>
          </p:cNvSpPr>
          <p:nvPr/>
        </p:nvSpPr>
        <p:spPr bwMode="auto">
          <a:xfrm>
            <a:off x="3713355" y="1535421"/>
            <a:ext cx="1111202" cy="307777"/>
          </a:xfrm>
          <a:prstGeom prst="rect">
            <a:avLst/>
          </a:prstGeom>
          <a:noFill/>
          <a:ln w="9525">
            <a:noFill/>
            <a:miter lim="800000"/>
            <a:headEnd/>
            <a:tailEnd/>
          </a:ln>
        </p:spPr>
        <p:txBody>
          <a:bodyPr wrap="none">
            <a:spAutoFit/>
          </a:bodyPr>
          <a:lstStyle/>
          <a:p>
            <a:pPr>
              <a:defRPr/>
            </a:pPr>
            <a:r>
              <a:rPr lang="en-US" b="1" dirty="0" err="1">
                <a:solidFill>
                  <a:srgbClr val="002060"/>
                </a:solidFill>
                <a:latin typeface="Century Gothic" pitchFamily="34" charset="0"/>
                <a:cs typeface="Arial" charset="0"/>
              </a:rPr>
              <a:t>Siem</a:t>
            </a:r>
            <a:r>
              <a:rPr lang="en-US" b="1" dirty="0">
                <a:solidFill>
                  <a:srgbClr val="002060"/>
                </a:solidFill>
                <a:latin typeface="Century Gothic" pitchFamily="34" charset="0"/>
                <a:cs typeface="Arial" charset="0"/>
              </a:rPr>
              <a:t> Reap</a:t>
            </a:r>
          </a:p>
        </p:txBody>
      </p:sp>
      <p:sp>
        <p:nvSpPr>
          <p:cNvPr id="15" name="TextBox 9">
            <a:hlinkClick r:id="" action="ppaction://noaction"/>
          </p:cNvPr>
          <p:cNvSpPr txBox="1">
            <a:spLocks noChangeArrowheads="1"/>
          </p:cNvSpPr>
          <p:nvPr/>
        </p:nvSpPr>
        <p:spPr bwMode="auto">
          <a:xfrm>
            <a:off x="3416063" y="2656096"/>
            <a:ext cx="1316386" cy="307777"/>
          </a:xfrm>
          <a:prstGeom prst="rect">
            <a:avLst/>
          </a:prstGeom>
          <a:noFill/>
          <a:ln w="9525">
            <a:noFill/>
            <a:miter lim="800000"/>
            <a:headEnd/>
            <a:tailEnd/>
          </a:ln>
        </p:spPr>
        <p:txBody>
          <a:bodyPr wrap="none">
            <a:spAutoFit/>
          </a:bodyPr>
          <a:lstStyle/>
          <a:p>
            <a:pPr>
              <a:defRPr/>
            </a:pPr>
            <a:r>
              <a:rPr lang="en-US" b="1" dirty="0" err="1">
                <a:solidFill>
                  <a:srgbClr val="002060"/>
                </a:solidFill>
                <a:latin typeface="Century Gothic" pitchFamily="34" charset="0"/>
                <a:cs typeface="Arial" charset="0"/>
              </a:rPr>
              <a:t>Battambang</a:t>
            </a:r>
            <a:endParaRPr lang="en-US" b="1" dirty="0">
              <a:solidFill>
                <a:srgbClr val="002060"/>
              </a:solidFill>
              <a:latin typeface="Century Gothic" panose="020B0502020202020204" pitchFamily="34" charset="0"/>
              <a:cs typeface="Arial" charset="0"/>
            </a:endParaRPr>
          </a:p>
        </p:txBody>
      </p:sp>
      <p:sp>
        <p:nvSpPr>
          <p:cNvPr id="16" name="TextBox 15">
            <a:hlinkClick r:id="" action="ppaction://noaction"/>
          </p:cNvPr>
          <p:cNvSpPr txBox="1">
            <a:spLocks noChangeArrowheads="1"/>
          </p:cNvSpPr>
          <p:nvPr/>
        </p:nvSpPr>
        <p:spPr bwMode="auto">
          <a:xfrm>
            <a:off x="4425448" y="3288248"/>
            <a:ext cx="1265090" cy="307777"/>
          </a:xfrm>
          <a:prstGeom prst="rect">
            <a:avLst/>
          </a:prstGeom>
          <a:noFill/>
          <a:ln w="9525">
            <a:noFill/>
            <a:miter lim="800000"/>
            <a:headEnd/>
            <a:tailEnd/>
          </a:ln>
        </p:spPr>
        <p:txBody>
          <a:bodyPr wrap="none">
            <a:spAutoFit/>
          </a:bodyPr>
          <a:lstStyle/>
          <a:p>
            <a:pPr>
              <a:defRPr/>
            </a:pPr>
            <a:r>
              <a:rPr lang="en-US" b="1" dirty="0">
                <a:solidFill>
                  <a:srgbClr val="002060"/>
                </a:solidFill>
                <a:latin typeface="Century Gothic" pitchFamily="34" charset="0"/>
                <a:cs typeface="Arial" charset="0"/>
              </a:rPr>
              <a:t>Phnom Penh</a:t>
            </a:r>
          </a:p>
        </p:txBody>
      </p:sp>
      <p:sp>
        <p:nvSpPr>
          <p:cNvPr id="17" name="TextBox 9">
            <a:hlinkClick r:id="" action="ppaction://noaction"/>
          </p:cNvPr>
          <p:cNvSpPr txBox="1">
            <a:spLocks noChangeArrowheads="1"/>
          </p:cNvSpPr>
          <p:nvPr/>
        </p:nvSpPr>
        <p:spPr bwMode="auto">
          <a:xfrm>
            <a:off x="2252996" y="4716231"/>
            <a:ext cx="1440860" cy="307777"/>
          </a:xfrm>
          <a:prstGeom prst="rect">
            <a:avLst/>
          </a:prstGeom>
          <a:noFill/>
          <a:ln w="9525">
            <a:noFill/>
            <a:miter lim="800000"/>
            <a:headEnd/>
            <a:tailEnd/>
          </a:ln>
        </p:spPr>
        <p:txBody>
          <a:bodyPr wrap="square">
            <a:spAutoFit/>
          </a:bodyPr>
          <a:lstStyle/>
          <a:p>
            <a:pPr>
              <a:defRPr/>
            </a:pPr>
            <a:r>
              <a:rPr lang="en-US" b="1" dirty="0" err="1">
                <a:solidFill>
                  <a:srgbClr val="002060"/>
                </a:solidFill>
                <a:latin typeface="Century Gothic" pitchFamily="34" charset="0"/>
                <a:cs typeface="Arial" charset="0"/>
              </a:rPr>
              <a:t>Sihanoukville</a:t>
            </a:r>
            <a:endParaRPr lang="en-US" b="1" dirty="0">
              <a:solidFill>
                <a:srgbClr val="002060"/>
              </a:solidFill>
              <a:latin typeface="Century Gothic" panose="020B0502020202020204" pitchFamily="34" charset="0"/>
              <a:cs typeface="Arial" charset="0"/>
            </a:endParaRPr>
          </a:p>
        </p:txBody>
      </p:sp>
      <p:sp>
        <p:nvSpPr>
          <p:cNvPr id="18" name="Oval 17"/>
          <p:cNvSpPr/>
          <p:nvPr/>
        </p:nvSpPr>
        <p:spPr>
          <a:xfrm>
            <a:off x="5690538" y="4259689"/>
            <a:ext cx="137977" cy="1333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9" name="Oval 18"/>
          <p:cNvSpPr/>
          <p:nvPr/>
        </p:nvSpPr>
        <p:spPr>
          <a:xfrm>
            <a:off x="6682033" y="1555960"/>
            <a:ext cx="137977" cy="1333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1" name="TextBox 20">
            <a:hlinkClick r:id="" action="ppaction://noaction"/>
          </p:cNvPr>
          <p:cNvSpPr txBox="1">
            <a:spLocks noChangeArrowheads="1"/>
          </p:cNvSpPr>
          <p:nvPr/>
        </p:nvSpPr>
        <p:spPr bwMode="auto">
          <a:xfrm>
            <a:off x="6156815" y="1301459"/>
            <a:ext cx="1162498" cy="307777"/>
          </a:xfrm>
          <a:prstGeom prst="rect">
            <a:avLst/>
          </a:prstGeom>
          <a:noFill/>
          <a:ln w="9525">
            <a:noFill/>
            <a:miter lim="800000"/>
            <a:headEnd/>
            <a:tailEnd/>
          </a:ln>
        </p:spPr>
        <p:txBody>
          <a:bodyPr wrap="none">
            <a:spAutoFit/>
          </a:bodyPr>
          <a:lstStyle/>
          <a:p>
            <a:pPr>
              <a:defRPr/>
            </a:pPr>
            <a:r>
              <a:rPr lang="en-US" b="1" dirty="0" err="1">
                <a:solidFill>
                  <a:srgbClr val="002060"/>
                </a:solidFill>
                <a:latin typeface="Century Gothic" pitchFamily="34" charset="0"/>
                <a:cs typeface="Arial" charset="0"/>
              </a:rPr>
              <a:t>Rantanakiri</a:t>
            </a:r>
            <a:endParaRPr lang="en-US" b="1" dirty="0">
              <a:solidFill>
                <a:srgbClr val="002060"/>
              </a:solidFill>
              <a:latin typeface="Century Gothic" panose="020B0502020202020204" pitchFamily="34" charset="0"/>
              <a:cs typeface="Arial" charset="0"/>
            </a:endParaRPr>
          </a:p>
        </p:txBody>
      </p:sp>
      <p:pic>
        <p:nvPicPr>
          <p:cNvPr id="13" name="Picture 2" descr="http://www.auroratravel.asia/Content/images/aurora-travel-logo-top-dmc-ann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21761" cy="417972"/>
          </a:xfrm>
          <a:prstGeom prst="rect">
            <a:avLst/>
          </a:prstGeom>
          <a:noFill/>
          <a:extLst>
            <a:ext uri="{909E8E84-426E-40DD-AFC4-6F175D3DCCD1}">
              <a14:hiddenFill xmlns:a14="http://schemas.microsoft.com/office/drawing/2010/main">
                <a:solidFill>
                  <a:srgbClr val="FFFFFF"/>
                </a:solidFill>
              </a14:hiddenFill>
            </a:ext>
          </a:extLst>
        </p:spPr>
      </p:pic>
      <p:sp>
        <p:nvSpPr>
          <p:cNvPr id="23" name="Oval 22"/>
          <p:cNvSpPr/>
          <p:nvPr/>
        </p:nvSpPr>
        <p:spPr>
          <a:xfrm>
            <a:off x="4045513" y="4664920"/>
            <a:ext cx="137977" cy="1333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2" name="Oval 21"/>
          <p:cNvSpPr/>
          <p:nvPr/>
        </p:nvSpPr>
        <p:spPr>
          <a:xfrm>
            <a:off x="6679189" y="1555242"/>
            <a:ext cx="137977" cy="13335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6" name="TextBox 25">
            <a:hlinkClick r:id="" action="ppaction://noaction"/>
          </p:cNvPr>
          <p:cNvSpPr txBox="1">
            <a:spLocks noChangeArrowheads="1"/>
          </p:cNvSpPr>
          <p:nvPr/>
        </p:nvSpPr>
        <p:spPr bwMode="auto">
          <a:xfrm>
            <a:off x="5930259" y="4173274"/>
            <a:ext cx="529312" cy="307777"/>
          </a:xfrm>
          <a:prstGeom prst="rect">
            <a:avLst/>
          </a:prstGeom>
          <a:noFill/>
          <a:ln w="9525">
            <a:noFill/>
            <a:miter lim="800000"/>
            <a:headEnd/>
            <a:tailEnd/>
          </a:ln>
        </p:spPr>
        <p:txBody>
          <a:bodyPr wrap="none">
            <a:spAutoFit/>
          </a:bodyPr>
          <a:lstStyle/>
          <a:p>
            <a:pPr>
              <a:defRPr/>
            </a:pPr>
            <a:r>
              <a:rPr lang="en-US" b="1" dirty="0" err="1" smtClean="0">
                <a:solidFill>
                  <a:srgbClr val="002060"/>
                </a:solidFill>
                <a:latin typeface="Century Gothic" pitchFamily="34" charset="0"/>
                <a:cs typeface="Arial" charset="0"/>
              </a:rPr>
              <a:t>Kep</a:t>
            </a:r>
            <a:endParaRPr lang="en-US" b="1" dirty="0">
              <a:solidFill>
                <a:srgbClr val="002060"/>
              </a:solidFill>
              <a:latin typeface="Century Gothic" pitchFamily="34" charset="0"/>
              <a:cs typeface="Arial" charset="0"/>
            </a:endParaRPr>
          </a:p>
        </p:txBody>
      </p:sp>
    </p:spTree>
    <p:extLst>
      <p:ext uri="{BB962C8B-B14F-4D97-AF65-F5344CB8AC3E}">
        <p14:creationId xmlns:p14="http://schemas.microsoft.com/office/powerpoint/2010/main" val="41342164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https://live.staticflickr.com/3337/3454398629_454f109024_b.jpg"/>
          <p:cNvPicPr>
            <a:picLocks noChangeAspect="1" noChangeArrowheads="1"/>
          </p:cNvPicPr>
          <p:nvPr/>
        </p:nvPicPr>
        <p:blipFill rotWithShape="1">
          <a:blip r:embed="rId3">
            <a:extLst>
              <a:ext uri="{28A0092B-C50C-407E-A947-70E740481C1C}">
                <a14:useLocalDpi xmlns:a14="http://schemas.microsoft.com/office/drawing/2010/main" val="0"/>
              </a:ext>
            </a:extLst>
          </a:blip>
          <a:srcRect t="22333" b="2445"/>
          <a:stretch/>
        </p:blipFill>
        <p:spPr bwMode="auto">
          <a:xfrm>
            <a:off x="0" y="-15240"/>
            <a:ext cx="9144000" cy="51587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4725528"/>
            <a:ext cx="2670629" cy="338554"/>
          </a:xfrm>
          <a:prstGeom prst="rect">
            <a:avLst/>
          </a:prstGeom>
          <a:noFill/>
        </p:spPr>
        <p:txBody>
          <a:bodyPr wrap="square" rtlCol="0">
            <a:spAutoFit/>
          </a:bodyPr>
          <a:lstStyle/>
          <a:p>
            <a:r>
              <a:rPr lang="en-US" sz="1600" b="1" dirty="0" smtClean="0">
                <a:solidFill>
                  <a:schemeClr val="bg1"/>
                </a:solidFill>
                <a:latin typeface="Century Gothic" panose="020B0502020202020204" pitchFamily="34" charset="0"/>
                <a:cs typeface="Segoe UI" panose="020B0502040204020203" pitchFamily="34" charset="0"/>
              </a:rPr>
              <a:t>STUNNING WATERFALLS</a:t>
            </a:r>
            <a:endParaRPr lang="en-US" sz="1600" b="1" dirty="0">
              <a:solidFill>
                <a:schemeClr val="bg1"/>
              </a:solidFill>
              <a:latin typeface="Century Gothic" panose="020B0502020202020204" pitchFamily="34" charset="0"/>
              <a:cs typeface="Segoe UI" panose="020B0502040204020203" pitchFamily="34" charset="0"/>
            </a:endParaRPr>
          </a:p>
        </p:txBody>
      </p:sp>
      <p:pic>
        <p:nvPicPr>
          <p:cNvPr id="8" name="Picture 7"/>
          <p:cNvPicPr>
            <a:picLocks noChangeAspect="1"/>
          </p:cNvPicPr>
          <p:nvPr/>
        </p:nvPicPr>
        <p:blipFill>
          <a:blip r:embed="rId4"/>
          <a:stretch>
            <a:fillRect/>
          </a:stretch>
        </p:blipFill>
        <p:spPr>
          <a:xfrm>
            <a:off x="150471" y="-674"/>
            <a:ext cx="1426588" cy="487722"/>
          </a:xfrm>
          <a:prstGeom prst="rect">
            <a:avLst/>
          </a:prstGeom>
        </p:spPr>
      </p:pic>
    </p:spTree>
    <p:extLst>
      <p:ext uri="{BB962C8B-B14F-4D97-AF65-F5344CB8AC3E}">
        <p14:creationId xmlns:p14="http://schemas.microsoft.com/office/powerpoint/2010/main" val="396184580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32" name="Picture 8" descr="https://www.mytravelcation.com/wp-content/uploads/2019/06/cambodia2019-450-1024x1024.jpg"/>
          <p:cNvPicPr>
            <a:picLocks noChangeAspect="1" noChangeArrowheads="1"/>
          </p:cNvPicPr>
          <p:nvPr/>
        </p:nvPicPr>
        <p:blipFill rotWithShape="1">
          <a:blip r:embed="rId3">
            <a:extLst>
              <a:ext uri="{28A0092B-C50C-407E-A947-70E740481C1C}">
                <a14:useLocalDpi xmlns:a14="http://schemas.microsoft.com/office/drawing/2010/main" val="0"/>
              </a:ext>
            </a:extLst>
          </a:blip>
          <a:srcRect t="14756" b="16408"/>
          <a:stretch/>
        </p:blipFill>
        <p:spPr bwMode="auto">
          <a:xfrm>
            <a:off x="1" y="-121920"/>
            <a:ext cx="9143999" cy="526107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auroratravel.asia/Content/images/aurora-travel-logo-top-dmc-ann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1113780" cy="38103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 y="4698683"/>
            <a:ext cx="3531034" cy="338554"/>
          </a:xfrm>
          <a:prstGeom prst="rect">
            <a:avLst/>
          </a:prstGeom>
          <a:noFill/>
        </p:spPr>
        <p:txBody>
          <a:bodyPr wrap="square" rtlCol="0">
            <a:spAutoFit/>
          </a:bodyPr>
          <a:lstStyle/>
          <a:p>
            <a:r>
              <a:rPr lang="en-US" sz="1600" b="1" dirty="0" smtClean="0">
                <a:solidFill>
                  <a:schemeClr val="bg1"/>
                </a:solidFill>
                <a:latin typeface="Century Gothic" panose="020B0502020202020204" pitchFamily="34" charset="0"/>
                <a:cs typeface="Segoe UI" panose="020B0502040204020203" pitchFamily="34" charset="0"/>
              </a:rPr>
              <a:t>ENCOUNTER WITH ASIA ELEPHANTS</a:t>
            </a:r>
            <a:endParaRPr lang="en-US" sz="1600" b="1" dirty="0">
              <a:solidFill>
                <a:schemeClr val="bg1"/>
              </a:solidFill>
              <a:latin typeface="Century Gothic" panose="020B0502020202020204" pitchFamily="34" charset="0"/>
              <a:cs typeface="Segoe UI" panose="020B0502040204020203" pitchFamily="34" charset="0"/>
            </a:endParaRPr>
          </a:p>
        </p:txBody>
      </p:sp>
    </p:spTree>
    <p:extLst>
      <p:ext uri="{BB962C8B-B14F-4D97-AF65-F5344CB8AC3E}">
        <p14:creationId xmlns:p14="http://schemas.microsoft.com/office/powerpoint/2010/main" val="281363393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4" name="Picture 2" descr="https://cambodianpridetours.com/wp-content/uploads/2019/07/3-day-ratanakiri-rafting-adventure-trek-1920x10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1208"/>
            <a:ext cx="9199481" cy="517470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4722455"/>
            <a:ext cx="2517914" cy="338554"/>
          </a:xfrm>
          <a:prstGeom prst="rect">
            <a:avLst/>
          </a:prstGeom>
          <a:noFill/>
        </p:spPr>
        <p:txBody>
          <a:bodyPr wrap="square" rtlCol="0">
            <a:spAutoFit/>
          </a:bodyPr>
          <a:lstStyle/>
          <a:p>
            <a:r>
              <a:rPr lang="en-US" sz="1600" b="1" dirty="0" smtClean="0">
                <a:solidFill>
                  <a:schemeClr val="bg1"/>
                </a:solidFill>
                <a:latin typeface="Century Gothic" panose="020B0502020202020204" pitchFamily="34" charset="0"/>
                <a:cs typeface="Segoe UI" panose="020B0502040204020203" pitchFamily="34" charset="0"/>
              </a:rPr>
              <a:t>RAFTING ON THE RIVER</a:t>
            </a:r>
            <a:endParaRPr lang="en-US" sz="1600" b="1" dirty="0">
              <a:solidFill>
                <a:schemeClr val="bg1"/>
              </a:solidFill>
              <a:latin typeface="Century Gothic" panose="020B0502020202020204" pitchFamily="34" charset="0"/>
              <a:cs typeface="Segoe UI" panose="020B0502040204020203" pitchFamily="34" charset="0"/>
            </a:endParaRPr>
          </a:p>
        </p:txBody>
      </p:sp>
      <p:pic>
        <p:nvPicPr>
          <p:cNvPr id="8" name="Picture 7"/>
          <p:cNvPicPr>
            <a:picLocks noChangeAspect="1"/>
          </p:cNvPicPr>
          <p:nvPr/>
        </p:nvPicPr>
        <p:blipFill>
          <a:blip r:embed="rId4"/>
          <a:stretch>
            <a:fillRect/>
          </a:stretch>
        </p:blipFill>
        <p:spPr>
          <a:xfrm>
            <a:off x="150471" y="-674"/>
            <a:ext cx="1426588" cy="487722"/>
          </a:xfrm>
          <a:prstGeom prst="rect">
            <a:avLst/>
          </a:prstGeom>
        </p:spPr>
      </p:pic>
    </p:spTree>
    <p:extLst>
      <p:ext uri="{BB962C8B-B14F-4D97-AF65-F5344CB8AC3E}">
        <p14:creationId xmlns:p14="http://schemas.microsoft.com/office/powerpoint/2010/main" val="20069652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428"/>
        <p:cNvGrpSpPr/>
        <p:nvPr/>
      </p:nvGrpSpPr>
      <p:grpSpPr>
        <a:xfrm>
          <a:off x="0" y="0"/>
          <a:ext cx="0" cy="0"/>
          <a:chOff x="0" y="0"/>
          <a:chExt cx="0" cy="0"/>
        </a:xfrm>
      </p:grpSpPr>
      <p:pic>
        <p:nvPicPr>
          <p:cNvPr id="7" name="Picture 2" descr="Du Lịch Siem Reap Tự Túc, Khám Phá 10 Lát Cắt Văn Hoá Rực Rỡ ..."/>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4"/>
          <a:stretch/>
        </p:blipFill>
        <p:spPr bwMode="auto">
          <a:xfrm>
            <a:off x="0" y="487048"/>
            <a:ext cx="9144000" cy="465645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973003" y="48466"/>
            <a:ext cx="3197993" cy="438582"/>
          </a:xfrm>
          <a:prstGeom prst="rect">
            <a:avLst/>
          </a:prstGeom>
          <a:noFill/>
        </p:spPr>
        <p:txBody>
          <a:bodyPr wrap="square" rtlCol="0">
            <a:spAutoFit/>
          </a:bodyPr>
          <a:lstStyle/>
          <a:p>
            <a:pPr algn="ctr">
              <a:buClrTx/>
              <a:buFontTx/>
              <a:buNone/>
            </a:pPr>
            <a:r>
              <a:rPr lang="en-US" sz="2250" b="1" kern="1200" dirty="0">
                <a:solidFill>
                  <a:prstClr val="black"/>
                </a:solidFill>
                <a:latin typeface="Century Gothic" panose="020B0502020202020204" pitchFamily="34" charset="0"/>
                <a:ea typeface="+mn-ea"/>
              </a:rPr>
              <a:t>SIEM REAP CITY</a:t>
            </a:r>
          </a:p>
        </p:txBody>
      </p:sp>
      <p:pic>
        <p:nvPicPr>
          <p:cNvPr id="9" name="Picture 2" descr="http://www.auroratravel.asia/Content/images/aurora-travel-logo-top-dmc-ann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423675" cy="487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97150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descr="https://www.trailsofindochina.com/wp-content/uploads/2018/10/jungle-trek-cambodia-header.jpg"/>
          <p:cNvPicPr>
            <a:picLocks noChangeAspect="1" noChangeArrowheads="1"/>
          </p:cNvPicPr>
          <p:nvPr/>
        </p:nvPicPr>
        <p:blipFill rotWithShape="1">
          <a:blip r:embed="rId3">
            <a:extLst>
              <a:ext uri="{28A0092B-C50C-407E-A947-70E740481C1C}">
                <a14:useLocalDpi xmlns:a14="http://schemas.microsoft.com/office/drawing/2010/main" val="0"/>
              </a:ext>
            </a:extLst>
          </a:blip>
          <a:srcRect l="19574"/>
          <a:stretch/>
        </p:blipFill>
        <p:spPr bwMode="auto">
          <a:xfrm>
            <a:off x="-69448" y="0"/>
            <a:ext cx="9213448" cy="515514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4733841"/>
            <a:ext cx="2584415" cy="338554"/>
          </a:xfrm>
          <a:prstGeom prst="rect">
            <a:avLst/>
          </a:prstGeom>
          <a:noFill/>
        </p:spPr>
        <p:txBody>
          <a:bodyPr wrap="square" rtlCol="0">
            <a:spAutoFit/>
          </a:bodyPr>
          <a:lstStyle/>
          <a:p>
            <a:r>
              <a:rPr lang="en-US" sz="1600" b="1" dirty="0" smtClean="0">
                <a:solidFill>
                  <a:schemeClr val="bg1"/>
                </a:solidFill>
                <a:latin typeface="Century Gothic" panose="020B0502020202020204" pitchFamily="34" charset="0"/>
                <a:cs typeface="Segoe UI" panose="020B0502040204020203" pitchFamily="34" charset="0"/>
              </a:rPr>
              <a:t>TREKKING IN THE FOREST</a:t>
            </a:r>
            <a:endParaRPr lang="en-US" sz="1600" b="1" dirty="0">
              <a:solidFill>
                <a:schemeClr val="bg1"/>
              </a:solidFill>
              <a:latin typeface="Century Gothic" panose="020B0502020202020204" pitchFamily="34" charset="0"/>
              <a:cs typeface="Segoe UI" panose="020B0502040204020203" pitchFamily="34" charset="0"/>
            </a:endParaRPr>
          </a:p>
        </p:txBody>
      </p:sp>
      <p:pic>
        <p:nvPicPr>
          <p:cNvPr id="8" name="Picture 7"/>
          <p:cNvPicPr>
            <a:picLocks noChangeAspect="1"/>
          </p:cNvPicPr>
          <p:nvPr/>
        </p:nvPicPr>
        <p:blipFill>
          <a:blip r:embed="rId4"/>
          <a:stretch>
            <a:fillRect/>
          </a:stretch>
        </p:blipFill>
        <p:spPr>
          <a:xfrm>
            <a:off x="150471" y="-674"/>
            <a:ext cx="1426588" cy="487722"/>
          </a:xfrm>
          <a:prstGeom prst="rect">
            <a:avLst/>
          </a:prstGeom>
        </p:spPr>
      </p:pic>
    </p:spTree>
    <p:extLst>
      <p:ext uri="{BB962C8B-B14F-4D97-AF65-F5344CB8AC3E}">
        <p14:creationId xmlns:p14="http://schemas.microsoft.com/office/powerpoint/2010/main" val="83414291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86647" y="932355"/>
            <a:ext cx="3149947" cy="3511058"/>
          </a:xfrm>
        </p:spPr>
        <p:txBody>
          <a:bodyPr>
            <a:noAutofit/>
          </a:bodyPr>
          <a:lstStyle/>
          <a:p>
            <a:pPr marL="285750" indent="-285750" algn="just">
              <a:spcAft>
                <a:spcPts val="1200"/>
              </a:spcAft>
              <a:buFont typeface="Wingdings" panose="05000000000000000000" pitchFamily="2" charset="2"/>
              <a:buChar char="§"/>
            </a:pPr>
            <a:r>
              <a:rPr lang="en-US" sz="1400" dirty="0" err="1">
                <a:solidFill>
                  <a:schemeClr val="tx1"/>
                </a:solidFill>
                <a:latin typeface="Century Gothic" panose="020B0502020202020204" pitchFamily="34" charset="0"/>
              </a:rPr>
              <a:t>Terres</a:t>
            </a:r>
            <a:r>
              <a:rPr lang="en-US" sz="1400" dirty="0">
                <a:solidFill>
                  <a:schemeClr val="tx1"/>
                </a:solidFill>
                <a:latin typeface="Century Gothic" panose="020B0502020202020204" pitchFamily="34" charset="0"/>
              </a:rPr>
              <a:t> Rouges Lodge 4*</a:t>
            </a:r>
          </a:p>
          <a:p>
            <a:pPr marL="285750" indent="-285750" algn="just">
              <a:spcAft>
                <a:spcPts val="1200"/>
              </a:spcAft>
              <a:buFont typeface="Wingdings" panose="05000000000000000000" pitchFamily="2" charset="2"/>
              <a:buChar char="§"/>
            </a:pPr>
            <a:r>
              <a:rPr lang="en-US" sz="1400" dirty="0" err="1">
                <a:solidFill>
                  <a:schemeClr val="tx1"/>
                </a:solidFill>
                <a:latin typeface="Century Gothic" panose="020B0502020202020204" pitchFamily="34" charset="0"/>
              </a:rPr>
              <a:t>Yeak</a:t>
            </a:r>
            <a:r>
              <a:rPr lang="en-US" sz="1400" dirty="0">
                <a:solidFill>
                  <a:schemeClr val="tx1"/>
                </a:solidFill>
                <a:latin typeface="Century Gothic" panose="020B0502020202020204" pitchFamily="34" charset="0"/>
              </a:rPr>
              <a:t> Loam Hotel 4*</a:t>
            </a:r>
            <a:endParaRPr lang="pt-BR" sz="1400" b="1" dirty="0">
              <a:solidFill>
                <a:schemeClr val="tx1"/>
              </a:solidFill>
              <a:latin typeface="Century Gothic" panose="020B0502020202020204" pitchFamily="34" charset="0"/>
            </a:endParaRPr>
          </a:p>
        </p:txBody>
      </p:sp>
      <p:pic>
        <p:nvPicPr>
          <p:cNvPr id="6" name="Picture 3" descr="Imagen que contiene dibujo&#10;&#10;Descripción generada automáticament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3844" y="4778006"/>
            <a:ext cx="1189168" cy="365494"/>
          </a:xfrm>
          <a:prstGeom prst="rect">
            <a:avLst/>
          </a:prstGeom>
        </p:spPr>
      </p:pic>
      <p:sp>
        <p:nvSpPr>
          <p:cNvPr id="9" name="Title 1"/>
          <p:cNvSpPr txBox="1">
            <a:spLocks/>
          </p:cNvSpPr>
          <p:nvPr/>
        </p:nvSpPr>
        <p:spPr>
          <a:xfrm>
            <a:off x="6705224" y="-34971"/>
            <a:ext cx="2438776" cy="436331"/>
          </a:xfrm>
          <a:prstGeom prst="rect">
            <a:avLst/>
          </a:prstGeom>
          <a:gradFill flip="none" rotWithShape="1">
            <a:gsLst>
              <a:gs pos="0">
                <a:srgbClr val="FFFFFF"/>
              </a:gs>
              <a:gs pos="7001">
                <a:srgbClr val="E6E6E6"/>
              </a:gs>
              <a:gs pos="32001">
                <a:srgbClr val="7D8496"/>
              </a:gs>
              <a:gs pos="47000">
                <a:srgbClr val="E6E6E6"/>
              </a:gs>
              <a:gs pos="85001">
                <a:srgbClr val="7D8496"/>
              </a:gs>
              <a:gs pos="100000">
                <a:srgbClr val="E6E6E6"/>
              </a:gs>
            </a:gsLst>
            <a:lin ang="5400000" scaled="0"/>
            <a:tileRect/>
          </a:gradFill>
          <a:ln w="25400" cap="flat" cmpd="sng" algn="ctr">
            <a:no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assion One"/>
              <a:buNone/>
              <a:defRPr sz="2800" b="0" i="0" u="none" strike="noStrike" cap="none">
                <a:solidFill>
                  <a:schemeClr val="dk2"/>
                </a:solidFill>
                <a:latin typeface="Passion One"/>
                <a:ea typeface="Passion One"/>
                <a:cs typeface="Passion One"/>
                <a:sym typeface="Passion One"/>
              </a:defRPr>
            </a:lvl1pPr>
            <a:lvl2pPr marR="0" lvl="1" algn="l" rtl="0">
              <a:lnSpc>
                <a:spcPct val="100000"/>
              </a:lnSpc>
              <a:spcBef>
                <a:spcPts val="0"/>
              </a:spcBef>
              <a:spcAft>
                <a:spcPts val="0"/>
              </a:spcAft>
              <a:buClr>
                <a:schemeClr val="dk2"/>
              </a:buClr>
              <a:buSzPts val="2800"/>
              <a:buFont typeface="Permanent Marker"/>
              <a:buNone/>
              <a:defRPr sz="2800" b="0" i="0" u="none" strike="noStrike" cap="none">
                <a:solidFill>
                  <a:schemeClr val="dk2"/>
                </a:solidFill>
                <a:latin typeface="Permanent Marker"/>
                <a:ea typeface="Permanent Marker"/>
                <a:cs typeface="Permanent Marker"/>
                <a:sym typeface="Permanent Marker"/>
              </a:defRPr>
            </a:lvl2pPr>
            <a:lvl3pPr marR="0" lvl="2" algn="l" rtl="0">
              <a:lnSpc>
                <a:spcPct val="100000"/>
              </a:lnSpc>
              <a:spcBef>
                <a:spcPts val="0"/>
              </a:spcBef>
              <a:spcAft>
                <a:spcPts val="0"/>
              </a:spcAft>
              <a:buClr>
                <a:schemeClr val="dk2"/>
              </a:buClr>
              <a:buSzPts val="2800"/>
              <a:buFont typeface="Permanent Marker"/>
              <a:buNone/>
              <a:defRPr sz="2800" b="0" i="0" u="none" strike="noStrike" cap="none">
                <a:solidFill>
                  <a:schemeClr val="dk2"/>
                </a:solidFill>
                <a:latin typeface="Permanent Marker"/>
                <a:ea typeface="Permanent Marker"/>
                <a:cs typeface="Permanent Marker"/>
                <a:sym typeface="Permanent Marker"/>
              </a:defRPr>
            </a:lvl3pPr>
            <a:lvl4pPr marR="0" lvl="3" algn="l" rtl="0">
              <a:lnSpc>
                <a:spcPct val="100000"/>
              </a:lnSpc>
              <a:spcBef>
                <a:spcPts val="0"/>
              </a:spcBef>
              <a:spcAft>
                <a:spcPts val="0"/>
              </a:spcAft>
              <a:buClr>
                <a:schemeClr val="dk2"/>
              </a:buClr>
              <a:buSzPts val="2800"/>
              <a:buFont typeface="Permanent Marker"/>
              <a:buNone/>
              <a:defRPr sz="2800" b="0" i="0" u="none" strike="noStrike" cap="none">
                <a:solidFill>
                  <a:schemeClr val="dk2"/>
                </a:solidFill>
                <a:latin typeface="Permanent Marker"/>
                <a:ea typeface="Permanent Marker"/>
                <a:cs typeface="Permanent Marker"/>
                <a:sym typeface="Permanent Marker"/>
              </a:defRPr>
            </a:lvl4pPr>
            <a:lvl5pPr marR="0" lvl="4" algn="l" rtl="0">
              <a:lnSpc>
                <a:spcPct val="100000"/>
              </a:lnSpc>
              <a:spcBef>
                <a:spcPts val="0"/>
              </a:spcBef>
              <a:spcAft>
                <a:spcPts val="0"/>
              </a:spcAft>
              <a:buClr>
                <a:schemeClr val="dk2"/>
              </a:buClr>
              <a:buSzPts val="2800"/>
              <a:buFont typeface="Permanent Marker"/>
              <a:buNone/>
              <a:defRPr sz="2800" b="0" i="0" u="none" strike="noStrike" cap="none">
                <a:solidFill>
                  <a:schemeClr val="dk2"/>
                </a:solidFill>
                <a:latin typeface="Permanent Marker"/>
                <a:ea typeface="Permanent Marker"/>
                <a:cs typeface="Permanent Marker"/>
                <a:sym typeface="Permanent Marker"/>
              </a:defRPr>
            </a:lvl5pPr>
            <a:lvl6pPr marR="0" lvl="5" algn="l" rtl="0">
              <a:lnSpc>
                <a:spcPct val="100000"/>
              </a:lnSpc>
              <a:spcBef>
                <a:spcPts val="0"/>
              </a:spcBef>
              <a:spcAft>
                <a:spcPts val="0"/>
              </a:spcAft>
              <a:buClr>
                <a:schemeClr val="dk2"/>
              </a:buClr>
              <a:buSzPts val="2800"/>
              <a:buFont typeface="Permanent Marker"/>
              <a:buNone/>
              <a:defRPr sz="2800" b="0" i="0" u="none" strike="noStrike" cap="none">
                <a:solidFill>
                  <a:schemeClr val="dk2"/>
                </a:solidFill>
                <a:latin typeface="Permanent Marker"/>
                <a:ea typeface="Permanent Marker"/>
                <a:cs typeface="Permanent Marker"/>
                <a:sym typeface="Permanent Marker"/>
              </a:defRPr>
            </a:lvl6pPr>
            <a:lvl7pPr marR="0" lvl="6" algn="l" rtl="0">
              <a:lnSpc>
                <a:spcPct val="100000"/>
              </a:lnSpc>
              <a:spcBef>
                <a:spcPts val="0"/>
              </a:spcBef>
              <a:spcAft>
                <a:spcPts val="0"/>
              </a:spcAft>
              <a:buClr>
                <a:schemeClr val="dk2"/>
              </a:buClr>
              <a:buSzPts val="2800"/>
              <a:buFont typeface="Permanent Marker"/>
              <a:buNone/>
              <a:defRPr sz="2800" b="0" i="0" u="none" strike="noStrike" cap="none">
                <a:solidFill>
                  <a:schemeClr val="dk2"/>
                </a:solidFill>
                <a:latin typeface="Permanent Marker"/>
                <a:ea typeface="Permanent Marker"/>
                <a:cs typeface="Permanent Marker"/>
                <a:sym typeface="Permanent Marker"/>
              </a:defRPr>
            </a:lvl7pPr>
            <a:lvl8pPr marR="0" lvl="7" algn="l" rtl="0">
              <a:lnSpc>
                <a:spcPct val="100000"/>
              </a:lnSpc>
              <a:spcBef>
                <a:spcPts val="0"/>
              </a:spcBef>
              <a:spcAft>
                <a:spcPts val="0"/>
              </a:spcAft>
              <a:buClr>
                <a:schemeClr val="dk2"/>
              </a:buClr>
              <a:buSzPts val="2800"/>
              <a:buFont typeface="Permanent Marker"/>
              <a:buNone/>
              <a:defRPr sz="2800" b="0" i="0" u="none" strike="noStrike" cap="none">
                <a:solidFill>
                  <a:schemeClr val="dk2"/>
                </a:solidFill>
                <a:latin typeface="Permanent Marker"/>
                <a:ea typeface="Permanent Marker"/>
                <a:cs typeface="Permanent Marker"/>
                <a:sym typeface="Permanent Marker"/>
              </a:defRPr>
            </a:lvl8pPr>
            <a:lvl9pPr marR="0" lvl="8" algn="l" rtl="0">
              <a:lnSpc>
                <a:spcPct val="100000"/>
              </a:lnSpc>
              <a:spcBef>
                <a:spcPts val="0"/>
              </a:spcBef>
              <a:spcAft>
                <a:spcPts val="0"/>
              </a:spcAft>
              <a:buClr>
                <a:schemeClr val="dk2"/>
              </a:buClr>
              <a:buSzPts val="2800"/>
              <a:buFont typeface="Permanent Marker"/>
              <a:buNone/>
              <a:defRPr sz="2800" b="0" i="0" u="none" strike="noStrike" cap="none">
                <a:solidFill>
                  <a:schemeClr val="dk2"/>
                </a:solidFill>
                <a:latin typeface="Permanent Marker"/>
                <a:ea typeface="Permanent Marker"/>
                <a:cs typeface="Permanent Marker"/>
                <a:sym typeface="Permanent Marker"/>
              </a:defRPr>
            </a:lvl9pPr>
          </a:lstStyle>
          <a:p>
            <a:pPr>
              <a:buClr>
                <a:srgbClr val="000000"/>
              </a:buClr>
            </a:pPr>
            <a:r>
              <a:rPr lang="pt-BR" sz="1800" b="1" dirty="0">
                <a:solidFill>
                  <a:schemeClr val="tx1"/>
                </a:solidFill>
                <a:latin typeface="Century Gothic" panose="020B0502020202020204" pitchFamily="34" charset="0"/>
              </a:rPr>
              <a:t>WHERE TO STAY?</a:t>
            </a:r>
            <a:endParaRPr lang="en-US" sz="1700" b="1" dirty="0">
              <a:solidFill>
                <a:schemeClr val="tx1"/>
              </a:solidFill>
              <a:latin typeface="Century Gothic" pitchFamily="34" charset="0"/>
              <a:ea typeface="+mn-ea"/>
              <a:cs typeface="+mn-cs"/>
            </a:endParaRPr>
          </a:p>
        </p:txBody>
      </p:sp>
      <p:pic>
        <p:nvPicPr>
          <p:cNvPr id="1026" name="Picture 2" descr="Thư viện ảnh của chỗ nghỉ này"/>
          <p:cNvPicPr>
            <a:picLocks noChangeAspect="1" noChangeArrowheads="1"/>
          </p:cNvPicPr>
          <p:nvPr/>
        </p:nvPicPr>
        <p:blipFill rotWithShape="1">
          <a:blip r:embed="rId4">
            <a:extLst>
              <a:ext uri="{28A0092B-C50C-407E-A947-70E740481C1C}">
                <a14:useLocalDpi xmlns:a14="http://schemas.microsoft.com/office/drawing/2010/main" val="0"/>
              </a:ext>
            </a:extLst>
          </a:blip>
          <a:srcRect l="24680" r="15918"/>
          <a:stretch/>
        </p:blipFill>
        <p:spPr bwMode="auto">
          <a:xfrm>
            <a:off x="1" y="-34972"/>
            <a:ext cx="4621875" cy="5185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94141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2963"/>
          <a:stretch/>
        </p:blipFill>
        <p:spPr>
          <a:xfrm>
            <a:off x="0" y="481262"/>
            <a:ext cx="9144000" cy="4662237"/>
          </a:xfrm>
          <a:prstGeom prst="rect">
            <a:avLst/>
          </a:prstGeom>
        </p:spPr>
      </p:pic>
      <p:sp>
        <p:nvSpPr>
          <p:cNvPr id="6" name="TextBox 5"/>
          <p:cNvSpPr txBox="1"/>
          <p:nvPr/>
        </p:nvSpPr>
        <p:spPr>
          <a:xfrm>
            <a:off x="1850784" y="56779"/>
            <a:ext cx="6453630" cy="438582"/>
          </a:xfrm>
          <a:prstGeom prst="rect">
            <a:avLst/>
          </a:prstGeom>
          <a:noFill/>
        </p:spPr>
        <p:txBody>
          <a:bodyPr wrap="square" rtlCol="0">
            <a:spAutoFit/>
          </a:bodyPr>
          <a:lstStyle/>
          <a:p>
            <a:pPr algn="ctr">
              <a:buClrTx/>
              <a:buFontTx/>
              <a:buNone/>
            </a:pPr>
            <a:r>
              <a:rPr lang="en-US" sz="2250" b="1" kern="1200" dirty="0">
                <a:solidFill>
                  <a:prstClr val="black"/>
                </a:solidFill>
                <a:latin typeface="Century Gothic" panose="020B0502020202020204" pitchFamily="34" charset="0"/>
                <a:ea typeface="+mn-ea"/>
              </a:rPr>
              <a:t>SIHANOUKVILLE and ISLANDS SURROUNDING</a:t>
            </a:r>
          </a:p>
        </p:txBody>
      </p:sp>
      <p:pic>
        <p:nvPicPr>
          <p:cNvPr id="8" name="Picture 2" descr="http://www.auroratravel.asia/Content/images/aurora-travel-logo-top-dmc-ann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423675" cy="487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83531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Shape 428"/>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3606" y="0"/>
            <a:ext cx="6161903" cy="5143500"/>
          </a:xfrm>
          <a:prstGeom prst="rect">
            <a:avLst/>
          </a:prstGeom>
        </p:spPr>
      </p:pic>
      <p:sp>
        <p:nvSpPr>
          <p:cNvPr id="14" name="TextBox 9">
            <a:hlinkClick r:id="" action="ppaction://noaction"/>
          </p:cNvPr>
          <p:cNvSpPr txBox="1">
            <a:spLocks noChangeArrowheads="1"/>
          </p:cNvSpPr>
          <p:nvPr/>
        </p:nvSpPr>
        <p:spPr bwMode="auto">
          <a:xfrm>
            <a:off x="3713355" y="1535421"/>
            <a:ext cx="1111202" cy="307777"/>
          </a:xfrm>
          <a:prstGeom prst="rect">
            <a:avLst/>
          </a:prstGeom>
          <a:noFill/>
          <a:ln w="9525">
            <a:noFill/>
            <a:miter lim="800000"/>
            <a:headEnd/>
            <a:tailEnd/>
          </a:ln>
        </p:spPr>
        <p:txBody>
          <a:bodyPr wrap="none">
            <a:spAutoFit/>
          </a:bodyPr>
          <a:lstStyle/>
          <a:p>
            <a:pPr>
              <a:defRPr/>
            </a:pPr>
            <a:r>
              <a:rPr lang="en-US" b="1" dirty="0" err="1">
                <a:solidFill>
                  <a:srgbClr val="002060"/>
                </a:solidFill>
                <a:latin typeface="Century Gothic" pitchFamily="34" charset="0"/>
                <a:cs typeface="Arial" charset="0"/>
              </a:rPr>
              <a:t>Siem</a:t>
            </a:r>
            <a:r>
              <a:rPr lang="en-US" b="1" dirty="0">
                <a:solidFill>
                  <a:srgbClr val="002060"/>
                </a:solidFill>
                <a:latin typeface="Century Gothic" pitchFamily="34" charset="0"/>
                <a:cs typeface="Arial" charset="0"/>
              </a:rPr>
              <a:t> Reap</a:t>
            </a:r>
          </a:p>
        </p:txBody>
      </p:sp>
      <p:sp>
        <p:nvSpPr>
          <p:cNvPr id="15" name="TextBox 9">
            <a:hlinkClick r:id="" action="ppaction://noaction"/>
          </p:cNvPr>
          <p:cNvSpPr txBox="1">
            <a:spLocks noChangeArrowheads="1"/>
          </p:cNvSpPr>
          <p:nvPr/>
        </p:nvSpPr>
        <p:spPr bwMode="auto">
          <a:xfrm>
            <a:off x="3416063" y="2656096"/>
            <a:ext cx="1316386" cy="307777"/>
          </a:xfrm>
          <a:prstGeom prst="rect">
            <a:avLst/>
          </a:prstGeom>
          <a:noFill/>
          <a:ln w="9525">
            <a:noFill/>
            <a:miter lim="800000"/>
            <a:headEnd/>
            <a:tailEnd/>
          </a:ln>
        </p:spPr>
        <p:txBody>
          <a:bodyPr wrap="none">
            <a:spAutoFit/>
          </a:bodyPr>
          <a:lstStyle/>
          <a:p>
            <a:pPr>
              <a:defRPr/>
            </a:pPr>
            <a:r>
              <a:rPr lang="en-US" b="1" dirty="0" err="1">
                <a:solidFill>
                  <a:srgbClr val="002060"/>
                </a:solidFill>
                <a:latin typeface="Century Gothic" pitchFamily="34" charset="0"/>
                <a:cs typeface="Arial" charset="0"/>
              </a:rPr>
              <a:t>Battambang</a:t>
            </a:r>
            <a:endParaRPr lang="en-US" b="1" dirty="0">
              <a:solidFill>
                <a:srgbClr val="002060"/>
              </a:solidFill>
              <a:latin typeface="Century Gothic" panose="020B0502020202020204" pitchFamily="34" charset="0"/>
              <a:cs typeface="Arial" charset="0"/>
            </a:endParaRPr>
          </a:p>
        </p:txBody>
      </p:sp>
      <p:sp>
        <p:nvSpPr>
          <p:cNvPr id="16" name="TextBox 15">
            <a:hlinkClick r:id="" action="ppaction://noaction"/>
          </p:cNvPr>
          <p:cNvSpPr txBox="1">
            <a:spLocks noChangeArrowheads="1"/>
          </p:cNvSpPr>
          <p:nvPr/>
        </p:nvSpPr>
        <p:spPr bwMode="auto">
          <a:xfrm>
            <a:off x="4425448" y="3288248"/>
            <a:ext cx="1265090" cy="307777"/>
          </a:xfrm>
          <a:prstGeom prst="rect">
            <a:avLst/>
          </a:prstGeom>
          <a:noFill/>
          <a:ln w="9525">
            <a:noFill/>
            <a:miter lim="800000"/>
            <a:headEnd/>
            <a:tailEnd/>
          </a:ln>
        </p:spPr>
        <p:txBody>
          <a:bodyPr wrap="none">
            <a:spAutoFit/>
          </a:bodyPr>
          <a:lstStyle/>
          <a:p>
            <a:pPr>
              <a:defRPr/>
            </a:pPr>
            <a:r>
              <a:rPr lang="en-US" b="1" dirty="0">
                <a:solidFill>
                  <a:srgbClr val="002060"/>
                </a:solidFill>
                <a:latin typeface="Century Gothic" pitchFamily="34" charset="0"/>
                <a:cs typeface="Arial" charset="0"/>
              </a:rPr>
              <a:t>Phnom Penh</a:t>
            </a:r>
          </a:p>
        </p:txBody>
      </p:sp>
      <p:sp>
        <p:nvSpPr>
          <p:cNvPr id="17" name="TextBox 9">
            <a:hlinkClick r:id="" action="ppaction://noaction"/>
          </p:cNvPr>
          <p:cNvSpPr txBox="1">
            <a:spLocks noChangeArrowheads="1"/>
          </p:cNvSpPr>
          <p:nvPr/>
        </p:nvSpPr>
        <p:spPr bwMode="auto">
          <a:xfrm>
            <a:off x="2252996" y="4716231"/>
            <a:ext cx="1440860" cy="307777"/>
          </a:xfrm>
          <a:prstGeom prst="rect">
            <a:avLst/>
          </a:prstGeom>
          <a:noFill/>
          <a:ln w="9525">
            <a:noFill/>
            <a:miter lim="800000"/>
            <a:headEnd/>
            <a:tailEnd/>
          </a:ln>
        </p:spPr>
        <p:txBody>
          <a:bodyPr wrap="square">
            <a:spAutoFit/>
          </a:bodyPr>
          <a:lstStyle/>
          <a:p>
            <a:pPr>
              <a:defRPr/>
            </a:pPr>
            <a:r>
              <a:rPr lang="en-US" b="1" dirty="0" err="1">
                <a:solidFill>
                  <a:srgbClr val="002060"/>
                </a:solidFill>
                <a:latin typeface="Century Gothic" pitchFamily="34" charset="0"/>
                <a:cs typeface="Arial" charset="0"/>
              </a:rPr>
              <a:t>Sihanoukville</a:t>
            </a:r>
            <a:endParaRPr lang="en-US" b="1" dirty="0">
              <a:solidFill>
                <a:srgbClr val="002060"/>
              </a:solidFill>
              <a:latin typeface="Century Gothic" panose="020B0502020202020204" pitchFamily="34" charset="0"/>
              <a:cs typeface="Arial" charset="0"/>
            </a:endParaRPr>
          </a:p>
        </p:txBody>
      </p:sp>
      <p:sp>
        <p:nvSpPr>
          <p:cNvPr id="18" name="Oval 17"/>
          <p:cNvSpPr/>
          <p:nvPr/>
        </p:nvSpPr>
        <p:spPr>
          <a:xfrm>
            <a:off x="5690538" y="4259689"/>
            <a:ext cx="137977" cy="1333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9" name="Oval 18"/>
          <p:cNvSpPr/>
          <p:nvPr/>
        </p:nvSpPr>
        <p:spPr>
          <a:xfrm>
            <a:off x="6682033" y="1555960"/>
            <a:ext cx="137977" cy="1333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1" name="TextBox 20">
            <a:hlinkClick r:id="" action="ppaction://noaction"/>
          </p:cNvPr>
          <p:cNvSpPr txBox="1">
            <a:spLocks noChangeArrowheads="1"/>
          </p:cNvSpPr>
          <p:nvPr/>
        </p:nvSpPr>
        <p:spPr bwMode="auto">
          <a:xfrm>
            <a:off x="6126335" y="1301459"/>
            <a:ext cx="1162498" cy="307777"/>
          </a:xfrm>
          <a:prstGeom prst="rect">
            <a:avLst/>
          </a:prstGeom>
          <a:noFill/>
          <a:ln w="9525">
            <a:noFill/>
            <a:miter lim="800000"/>
            <a:headEnd/>
            <a:tailEnd/>
          </a:ln>
        </p:spPr>
        <p:txBody>
          <a:bodyPr wrap="none">
            <a:spAutoFit/>
          </a:bodyPr>
          <a:lstStyle/>
          <a:p>
            <a:pPr>
              <a:defRPr/>
            </a:pPr>
            <a:r>
              <a:rPr lang="en-US" b="1" dirty="0" err="1">
                <a:solidFill>
                  <a:srgbClr val="002060"/>
                </a:solidFill>
                <a:latin typeface="Century Gothic" pitchFamily="34" charset="0"/>
                <a:cs typeface="Arial" charset="0"/>
              </a:rPr>
              <a:t>Rantanakiri</a:t>
            </a:r>
            <a:endParaRPr lang="en-US" b="1" dirty="0">
              <a:solidFill>
                <a:srgbClr val="002060"/>
              </a:solidFill>
              <a:latin typeface="Century Gothic" panose="020B0502020202020204" pitchFamily="34" charset="0"/>
              <a:cs typeface="Arial" charset="0"/>
            </a:endParaRPr>
          </a:p>
        </p:txBody>
      </p:sp>
      <p:pic>
        <p:nvPicPr>
          <p:cNvPr id="13" name="Picture 2" descr="http://www.auroratravel.asia/Content/images/aurora-travel-logo-top-dmc-ann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21761" cy="417972"/>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p:cNvSpPr/>
          <p:nvPr/>
        </p:nvSpPr>
        <p:spPr>
          <a:xfrm>
            <a:off x="3270466" y="4575261"/>
            <a:ext cx="137977" cy="13335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3" name="Oval 22"/>
          <p:cNvSpPr/>
          <p:nvPr/>
        </p:nvSpPr>
        <p:spPr>
          <a:xfrm>
            <a:off x="4045513" y="4664920"/>
            <a:ext cx="137977" cy="1333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4" name="TextBox 23">
            <a:hlinkClick r:id="" action="ppaction://noaction"/>
          </p:cNvPr>
          <p:cNvSpPr txBox="1">
            <a:spLocks noChangeArrowheads="1"/>
          </p:cNvSpPr>
          <p:nvPr/>
        </p:nvSpPr>
        <p:spPr bwMode="auto">
          <a:xfrm>
            <a:off x="5886293" y="4207308"/>
            <a:ext cx="529312" cy="307777"/>
          </a:xfrm>
          <a:prstGeom prst="rect">
            <a:avLst/>
          </a:prstGeom>
          <a:noFill/>
          <a:ln w="9525">
            <a:noFill/>
            <a:miter lim="800000"/>
            <a:headEnd/>
            <a:tailEnd/>
          </a:ln>
        </p:spPr>
        <p:txBody>
          <a:bodyPr wrap="none">
            <a:spAutoFit/>
          </a:bodyPr>
          <a:lstStyle/>
          <a:p>
            <a:pPr>
              <a:defRPr/>
            </a:pPr>
            <a:r>
              <a:rPr lang="en-US" b="1" dirty="0" err="1" smtClean="0">
                <a:solidFill>
                  <a:srgbClr val="002060"/>
                </a:solidFill>
                <a:latin typeface="Century Gothic" pitchFamily="34" charset="0"/>
                <a:cs typeface="Arial" charset="0"/>
              </a:rPr>
              <a:t>Kep</a:t>
            </a:r>
            <a:endParaRPr lang="en-US" b="1" dirty="0">
              <a:solidFill>
                <a:srgbClr val="002060"/>
              </a:solidFill>
              <a:latin typeface="Century Gothic" pitchFamily="34" charset="0"/>
              <a:cs typeface="Arial" charset="0"/>
            </a:endParaRPr>
          </a:p>
        </p:txBody>
      </p:sp>
    </p:spTree>
    <p:extLst>
      <p:ext uri="{BB962C8B-B14F-4D97-AF65-F5344CB8AC3E}">
        <p14:creationId xmlns:p14="http://schemas.microsoft.com/office/powerpoint/2010/main" val="760211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12055" b="12377"/>
          <a:stretch/>
        </p:blipFill>
        <p:spPr>
          <a:xfrm>
            <a:off x="0" y="0"/>
            <a:ext cx="9144000" cy="5143500"/>
          </a:xfrm>
          <a:prstGeom prst="rect">
            <a:avLst/>
          </a:prstGeom>
        </p:spPr>
      </p:pic>
      <p:pic>
        <p:nvPicPr>
          <p:cNvPr id="6" name="Picture 2" descr="http://www.auroratravel.asia/Content/images/aurora-travel-logo-top-dmc-ann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1113780" cy="3810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4662" y="4728003"/>
            <a:ext cx="1814286" cy="338554"/>
          </a:xfrm>
          <a:prstGeom prst="rect">
            <a:avLst/>
          </a:prstGeom>
          <a:noFill/>
        </p:spPr>
        <p:txBody>
          <a:bodyPr wrap="square" rtlCol="0">
            <a:spAutoFit/>
          </a:bodyPr>
          <a:lstStyle/>
          <a:p>
            <a:r>
              <a:rPr lang="en-US" sz="1600" b="1" dirty="0" smtClean="0">
                <a:solidFill>
                  <a:schemeClr val="bg1"/>
                </a:solidFill>
                <a:latin typeface="Century Gothic" panose="020B0502020202020204" pitchFamily="34" charset="0"/>
                <a:cs typeface="Segoe UI" panose="020B0502040204020203" pitchFamily="34" charset="0"/>
              </a:rPr>
              <a:t>SCUBA DIVING</a:t>
            </a:r>
            <a:endParaRPr lang="en-US" sz="1600" b="1" dirty="0">
              <a:solidFill>
                <a:schemeClr val="bg1"/>
              </a:solidFill>
              <a:latin typeface="Century Gothic" panose="020B0502020202020204" pitchFamily="34" charset="0"/>
              <a:cs typeface="Segoe UI" panose="020B0502040204020203" pitchFamily="34" charset="0"/>
            </a:endParaRPr>
          </a:p>
        </p:txBody>
      </p:sp>
    </p:spTree>
    <p:extLst>
      <p:ext uri="{BB962C8B-B14F-4D97-AF65-F5344CB8AC3E}">
        <p14:creationId xmlns:p14="http://schemas.microsoft.com/office/powerpoint/2010/main" val="395792216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descr="https://letsgoasiatravel.com/wp-content/uploads/2020/03/Nha-trang-diving-tour-beach-letsgoasiatravel.jpg"/>
          <p:cNvPicPr>
            <a:picLocks noChangeAspect="1" noChangeArrowheads="1"/>
          </p:cNvPicPr>
          <p:nvPr/>
        </p:nvPicPr>
        <p:blipFill rotWithShape="1">
          <a:blip r:embed="rId3">
            <a:extLst>
              <a:ext uri="{28A0092B-C50C-407E-A947-70E740481C1C}">
                <a14:useLocalDpi xmlns:a14="http://schemas.microsoft.com/office/drawing/2010/main" val="0"/>
              </a:ext>
            </a:extLst>
          </a:blip>
          <a:srcRect t="3898" b="11365"/>
          <a:stretch/>
        </p:blipFill>
        <p:spPr bwMode="auto">
          <a:xfrm>
            <a:off x="-22383" y="-34724"/>
            <a:ext cx="9166383" cy="517822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www.auroratravel.asia/Content/images/aurora-travel-logo-top-dmc-ann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1113780" cy="3810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383" y="4723083"/>
            <a:ext cx="1553028" cy="338554"/>
          </a:xfrm>
          <a:prstGeom prst="rect">
            <a:avLst/>
          </a:prstGeom>
          <a:noFill/>
        </p:spPr>
        <p:txBody>
          <a:bodyPr wrap="square" rtlCol="0">
            <a:spAutoFit/>
          </a:bodyPr>
          <a:lstStyle/>
          <a:p>
            <a:r>
              <a:rPr lang="en-US" sz="1600" b="1" dirty="0" smtClean="0">
                <a:solidFill>
                  <a:schemeClr val="bg1"/>
                </a:solidFill>
                <a:latin typeface="Century Gothic" panose="020B0502020202020204" pitchFamily="34" charset="0"/>
                <a:cs typeface="Segoe UI" panose="020B0502040204020203" pitchFamily="34" charset="0"/>
              </a:rPr>
              <a:t>SNORKELING</a:t>
            </a:r>
            <a:endParaRPr lang="en-US" sz="1600" b="1" dirty="0">
              <a:solidFill>
                <a:schemeClr val="bg1"/>
              </a:solidFill>
              <a:latin typeface="Century Gothic" panose="020B0502020202020204" pitchFamily="34" charset="0"/>
              <a:cs typeface="Segoe UI" panose="020B0502040204020203" pitchFamily="34" charset="0"/>
            </a:endParaRPr>
          </a:p>
        </p:txBody>
      </p:sp>
    </p:spTree>
    <p:extLst>
      <p:ext uri="{BB962C8B-B14F-4D97-AF65-F5344CB8AC3E}">
        <p14:creationId xmlns:p14="http://schemas.microsoft.com/office/powerpoint/2010/main" val="51131946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30" name="Picture 6" descr="https://www.royalsandskohrong.com/wp-content/uploads/2018/02/Kayaking-at-The-Royal-Sands-Koh-Rong.jpg"/>
          <p:cNvPicPr>
            <a:picLocks noChangeAspect="1" noChangeArrowheads="1"/>
          </p:cNvPicPr>
          <p:nvPr/>
        </p:nvPicPr>
        <p:blipFill rotWithShape="1">
          <a:blip r:embed="rId3">
            <a:extLst>
              <a:ext uri="{28A0092B-C50C-407E-A947-70E740481C1C}">
                <a14:useLocalDpi xmlns:a14="http://schemas.microsoft.com/office/drawing/2010/main" val="0"/>
              </a:ext>
            </a:extLst>
          </a:blip>
          <a:srcRect t="11088" b="13112"/>
          <a:stretch/>
        </p:blipFill>
        <p:spPr bwMode="auto">
          <a:xfrm>
            <a:off x="0" y="-138897"/>
            <a:ext cx="9169523" cy="528239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www.auroratravel.asia/Content/images/aurora-travel-logo-top-dmc-ann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1113780" cy="38103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96679" y="4758779"/>
            <a:ext cx="1499365" cy="338554"/>
          </a:xfrm>
          <a:prstGeom prst="rect">
            <a:avLst/>
          </a:prstGeom>
          <a:noFill/>
        </p:spPr>
        <p:txBody>
          <a:bodyPr wrap="square" rtlCol="0">
            <a:spAutoFit/>
          </a:bodyPr>
          <a:lstStyle/>
          <a:p>
            <a:r>
              <a:rPr lang="en-US" sz="1600" b="1" dirty="0" smtClean="0">
                <a:solidFill>
                  <a:schemeClr val="bg1"/>
                </a:solidFill>
                <a:latin typeface="Century Gothic" panose="020B0502020202020204" pitchFamily="34" charset="0"/>
                <a:cs typeface="Segoe UI" panose="020B0502040204020203" pitchFamily="34" charset="0"/>
              </a:rPr>
              <a:t>SEA KAYAK</a:t>
            </a:r>
            <a:endParaRPr lang="en-US" sz="1600" b="1" dirty="0">
              <a:solidFill>
                <a:schemeClr val="bg1"/>
              </a:solidFill>
              <a:latin typeface="Century Gothic" panose="020B0502020202020204" pitchFamily="34" charset="0"/>
              <a:cs typeface="Segoe UI" panose="020B0502040204020203" pitchFamily="34" charset="0"/>
            </a:endParaRPr>
          </a:p>
        </p:txBody>
      </p:sp>
    </p:spTree>
    <p:extLst>
      <p:ext uri="{BB962C8B-B14F-4D97-AF65-F5344CB8AC3E}">
        <p14:creationId xmlns:p14="http://schemas.microsoft.com/office/powerpoint/2010/main" val="33333016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63797" y="932355"/>
            <a:ext cx="4305554" cy="3511058"/>
          </a:xfrm>
        </p:spPr>
        <p:txBody>
          <a:bodyPr>
            <a:noAutofit/>
          </a:bodyPr>
          <a:lstStyle/>
          <a:p>
            <a:pPr marL="285750" indent="-285750" algn="just">
              <a:spcAft>
                <a:spcPts val="1200"/>
              </a:spcAft>
              <a:buFont typeface="Wingdings" panose="05000000000000000000" pitchFamily="2" charset="2"/>
              <a:buChar char="§"/>
            </a:pPr>
            <a:r>
              <a:rPr lang="en-US" sz="1400" dirty="0">
                <a:solidFill>
                  <a:schemeClr val="tx1"/>
                </a:solidFill>
                <a:latin typeface="Century Gothic" panose="020B0502020202020204" pitchFamily="34" charset="0"/>
              </a:rPr>
              <a:t>Six Senses </a:t>
            </a:r>
            <a:r>
              <a:rPr lang="en-US" sz="1400" dirty="0" err="1">
                <a:solidFill>
                  <a:schemeClr val="tx1"/>
                </a:solidFill>
                <a:latin typeface="Century Gothic" panose="020B0502020202020204" pitchFamily="34" charset="0"/>
              </a:rPr>
              <a:t>Krabey</a:t>
            </a:r>
            <a:r>
              <a:rPr lang="en-US" sz="1400" dirty="0">
                <a:solidFill>
                  <a:schemeClr val="tx1"/>
                </a:solidFill>
                <a:latin typeface="Century Gothic" panose="020B0502020202020204" pitchFamily="34" charset="0"/>
              </a:rPr>
              <a:t> Island: on </a:t>
            </a:r>
            <a:r>
              <a:rPr lang="en-US" sz="1400" dirty="0" err="1">
                <a:solidFill>
                  <a:schemeClr val="tx1"/>
                </a:solidFill>
                <a:latin typeface="Century Gothic" panose="020B0502020202020204" pitchFamily="34" charset="0"/>
              </a:rPr>
              <a:t>Krabey</a:t>
            </a:r>
            <a:r>
              <a:rPr lang="en-US" sz="1400" dirty="0">
                <a:solidFill>
                  <a:schemeClr val="tx1"/>
                </a:solidFill>
                <a:latin typeface="Century Gothic" panose="020B0502020202020204" pitchFamily="34" charset="0"/>
              </a:rPr>
              <a:t> Island</a:t>
            </a:r>
          </a:p>
          <a:p>
            <a:pPr marL="285750" indent="-285750" algn="just">
              <a:spcAft>
                <a:spcPts val="1200"/>
              </a:spcAft>
              <a:buFont typeface="Wingdings" panose="05000000000000000000" pitchFamily="2" charset="2"/>
              <a:buChar char="§"/>
            </a:pPr>
            <a:r>
              <a:rPr lang="en-US" sz="1400" dirty="0" smtClean="0">
                <a:solidFill>
                  <a:schemeClr val="tx1"/>
                </a:solidFill>
                <a:latin typeface="Century Gothic" panose="020B0502020202020204" pitchFamily="34" charset="0"/>
              </a:rPr>
              <a:t>Song </a:t>
            </a:r>
            <a:r>
              <a:rPr lang="en-US" sz="1400" dirty="0" err="1">
                <a:solidFill>
                  <a:schemeClr val="tx1"/>
                </a:solidFill>
                <a:latin typeface="Century Gothic" panose="020B0502020202020204" pitchFamily="34" charset="0"/>
              </a:rPr>
              <a:t>Saa</a:t>
            </a:r>
            <a:r>
              <a:rPr lang="en-US" sz="1400" dirty="0">
                <a:solidFill>
                  <a:schemeClr val="tx1"/>
                </a:solidFill>
                <a:latin typeface="Century Gothic" panose="020B0502020202020204" pitchFamily="34" charset="0"/>
              </a:rPr>
              <a:t> Private Island: a private island resort 5*</a:t>
            </a:r>
          </a:p>
          <a:p>
            <a:pPr marL="285750" indent="-285750" algn="just">
              <a:spcAft>
                <a:spcPts val="1200"/>
              </a:spcAft>
              <a:buFont typeface="Wingdings" panose="05000000000000000000" pitchFamily="2" charset="2"/>
              <a:buChar char="§"/>
            </a:pPr>
            <a:r>
              <a:rPr lang="en-US" sz="1400" dirty="0" smtClean="0">
                <a:solidFill>
                  <a:schemeClr val="tx1"/>
                </a:solidFill>
                <a:latin typeface="Century Gothic" panose="020B0502020202020204" pitchFamily="34" charset="0"/>
              </a:rPr>
              <a:t>The </a:t>
            </a:r>
            <a:r>
              <a:rPr lang="en-US" sz="1400" dirty="0">
                <a:solidFill>
                  <a:schemeClr val="tx1"/>
                </a:solidFill>
                <a:latin typeface="Century Gothic" panose="020B0502020202020204" pitchFamily="34" charset="0"/>
              </a:rPr>
              <a:t>Royal Sands </a:t>
            </a:r>
            <a:r>
              <a:rPr lang="en-US" sz="1400" dirty="0" err="1">
                <a:solidFill>
                  <a:schemeClr val="tx1"/>
                </a:solidFill>
                <a:latin typeface="Century Gothic" panose="020B0502020202020204" pitchFamily="34" charset="0"/>
              </a:rPr>
              <a:t>Koh</a:t>
            </a:r>
            <a:r>
              <a:rPr lang="en-US" sz="1400" dirty="0">
                <a:solidFill>
                  <a:schemeClr val="tx1"/>
                </a:solidFill>
                <a:latin typeface="Century Gothic" panose="020B0502020202020204" pitchFamily="34" charset="0"/>
              </a:rPr>
              <a:t> </a:t>
            </a:r>
            <a:r>
              <a:rPr lang="en-US" sz="1400" dirty="0" err="1">
                <a:solidFill>
                  <a:schemeClr val="tx1"/>
                </a:solidFill>
                <a:latin typeface="Century Gothic" panose="020B0502020202020204" pitchFamily="34" charset="0"/>
              </a:rPr>
              <a:t>Rong</a:t>
            </a:r>
            <a:r>
              <a:rPr lang="en-US" sz="1400" dirty="0">
                <a:solidFill>
                  <a:schemeClr val="tx1"/>
                </a:solidFill>
                <a:latin typeface="Century Gothic" panose="020B0502020202020204" pitchFamily="34" charset="0"/>
              </a:rPr>
              <a:t> 5: on </a:t>
            </a:r>
            <a:r>
              <a:rPr lang="en-US" sz="1400" dirty="0" err="1">
                <a:solidFill>
                  <a:schemeClr val="tx1"/>
                </a:solidFill>
                <a:latin typeface="Century Gothic" panose="020B0502020202020204" pitchFamily="34" charset="0"/>
              </a:rPr>
              <a:t>Koh</a:t>
            </a:r>
            <a:r>
              <a:rPr lang="en-US" sz="1400" dirty="0">
                <a:solidFill>
                  <a:schemeClr val="tx1"/>
                </a:solidFill>
                <a:latin typeface="Century Gothic" panose="020B0502020202020204" pitchFamily="34" charset="0"/>
              </a:rPr>
              <a:t> </a:t>
            </a:r>
            <a:r>
              <a:rPr lang="en-US" sz="1400" dirty="0" err="1">
                <a:solidFill>
                  <a:schemeClr val="tx1"/>
                </a:solidFill>
                <a:latin typeface="Century Gothic" panose="020B0502020202020204" pitchFamily="34" charset="0"/>
              </a:rPr>
              <a:t>Rong</a:t>
            </a:r>
            <a:r>
              <a:rPr lang="en-US" sz="1400" dirty="0">
                <a:solidFill>
                  <a:schemeClr val="tx1"/>
                </a:solidFill>
                <a:latin typeface="Century Gothic" panose="020B0502020202020204" pitchFamily="34" charset="0"/>
              </a:rPr>
              <a:t> Island</a:t>
            </a:r>
          </a:p>
          <a:p>
            <a:pPr marL="285750" indent="-285750" algn="just">
              <a:spcAft>
                <a:spcPts val="1200"/>
              </a:spcAft>
              <a:buFont typeface="Wingdings" panose="05000000000000000000" pitchFamily="2" charset="2"/>
              <a:buChar char="§"/>
            </a:pPr>
            <a:r>
              <a:rPr lang="en-US" sz="1400" dirty="0" err="1" smtClean="0">
                <a:solidFill>
                  <a:schemeClr val="tx1"/>
                </a:solidFill>
                <a:latin typeface="Century Gothic" panose="020B0502020202020204" pitchFamily="34" charset="0"/>
              </a:rPr>
              <a:t>Sok</a:t>
            </a:r>
            <a:r>
              <a:rPr lang="en-US" sz="1400" dirty="0" smtClean="0">
                <a:solidFill>
                  <a:schemeClr val="tx1"/>
                </a:solidFill>
                <a:latin typeface="Century Gothic" panose="020B0502020202020204" pitchFamily="34" charset="0"/>
              </a:rPr>
              <a:t> </a:t>
            </a:r>
            <a:r>
              <a:rPr lang="en-US" sz="1400" dirty="0">
                <a:solidFill>
                  <a:schemeClr val="tx1"/>
                </a:solidFill>
                <a:latin typeface="Century Gothic" panose="020B0502020202020204" pitchFamily="34" charset="0"/>
              </a:rPr>
              <a:t>San Beach Resort 4*: on </a:t>
            </a:r>
            <a:r>
              <a:rPr lang="en-US" sz="1400" dirty="0" err="1">
                <a:solidFill>
                  <a:schemeClr val="tx1"/>
                </a:solidFill>
                <a:latin typeface="Century Gothic" panose="020B0502020202020204" pitchFamily="34" charset="0"/>
              </a:rPr>
              <a:t>Koh</a:t>
            </a:r>
            <a:r>
              <a:rPr lang="en-US" sz="1400" dirty="0">
                <a:solidFill>
                  <a:schemeClr val="tx1"/>
                </a:solidFill>
                <a:latin typeface="Century Gothic" panose="020B0502020202020204" pitchFamily="34" charset="0"/>
              </a:rPr>
              <a:t> </a:t>
            </a:r>
            <a:r>
              <a:rPr lang="en-US" sz="1400" dirty="0" err="1">
                <a:solidFill>
                  <a:schemeClr val="tx1"/>
                </a:solidFill>
                <a:latin typeface="Century Gothic" panose="020B0502020202020204" pitchFamily="34" charset="0"/>
              </a:rPr>
              <a:t>Rong</a:t>
            </a:r>
            <a:r>
              <a:rPr lang="en-US" sz="1400" dirty="0">
                <a:solidFill>
                  <a:schemeClr val="tx1"/>
                </a:solidFill>
                <a:latin typeface="Century Gothic" panose="020B0502020202020204" pitchFamily="34" charset="0"/>
              </a:rPr>
              <a:t> Island</a:t>
            </a:r>
          </a:p>
        </p:txBody>
      </p:sp>
      <p:pic>
        <p:nvPicPr>
          <p:cNvPr id="6" name="Picture 3" descr="Imagen que contiene dibujo&#10;&#10;Descripción generada automáticament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3844" y="4778006"/>
            <a:ext cx="1189168" cy="365494"/>
          </a:xfrm>
          <a:prstGeom prst="rect">
            <a:avLst/>
          </a:prstGeom>
        </p:spPr>
      </p:pic>
      <p:sp>
        <p:nvSpPr>
          <p:cNvPr id="9" name="Title 1"/>
          <p:cNvSpPr txBox="1">
            <a:spLocks/>
          </p:cNvSpPr>
          <p:nvPr/>
        </p:nvSpPr>
        <p:spPr>
          <a:xfrm>
            <a:off x="6705224" y="-34971"/>
            <a:ext cx="2438776" cy="436331"/>
          </a:xfrm>
          <a:prstGeom prst="rect">
            <a:avLst/>
          </a:prstGeom>
          <a:gradFill flip="none" rotWithShape="1">
            <a:gsLst>
              <a:gs pos="0">
                <a:srgbClr val="FFFFFF"/>
              </a:gs>
              <a:gs pos="7001">
                <a:srgbClr val="E6E6E6"/>
              </a:gs>
              <a:gs pos="32001">
                <a:srgbClr val="7D8496"/>
              </a:gs>
              <a:gs pos="47000">
                <a:srgbClr val="E6E6E6"/>
              </a:gs>
              <a:gs pos="85001">
                <a:srgbClr val="7D8496"/>
              </a:gs>
              <a:gs pos="100000">
                <a:srgbClr val="E6E6E6"/>
              </a:gs>
            </a:gsLst>
            <a:lin ang="5400000" scaled="0"/>
            <a:tileRect/>
          </a:gradFill>
          <a:ln w="25400" cap="flat" cmpd="sng" algn="ctr">
            <a:no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assion One"/>
              <a:buNone/>
              <a:defRPr sz="2800" b="0" i="0" u="none" strike="noStrike" cap="none">
                <a:solidFill>
                  <a:schemeClr val="dk2"/>
                </a:solidFill>
                <a:latin typeface="Passion One"/>
                <a:ea typeface="Passion One"/>
                <a:cs typeface="Passion One"/>
                <a:sym typeface="Passion One"/>
              </a:defRPr>
            </a:lvl1pPr>
            <a:lvl2pPr marR="0" lvl="1" algn="l" rtl="0">
              <a:lnSpc>
                <a:spcPct val="100000"/>
              </a:lnSpc>
              <a:spcBef>
                <a:spcPts val="0"/>
              </a:spcBef>
              <a:spcAft>
                <a:spcPts val="0"/>
              </a:spcAft>
              <a:buClr>
                <a:schemeClr val="dk2"/>
              </a:buClr>
              <a:buSzPts val="2800"/>
              <a:buFont typeface="Permanent Marker"/>
              <a:buNone/>
              <a:defRPr sz="2800" b="0" i="0" u="none" strike="noStrike" cap="none">
                <a:solidFill>
                  <a:schemeClr val="dk2"/>
                </a:solidFill>
                <a:latin typeface="Permanent Marker"/>
                <a:ea typeface="Permanent Marker"/>
                <a:cs typeface="Permanent Marker"/>
                <a:sym typeface="Permanent Marker"/>
              </a:defRPr>
            </a:lvl2pPr>
            <a:lvl3pPr marR="0" lvl="2" algn="l" rtl="0">
              <a:lnSpc>
                <a:spcPct val="100000"/>
              </a:lnSpc>
              <a:spcBef>
                <a:spcPts val="0"/>
              </a:spcBef>
              <a:spcAft>
                <a:spcPts val="0"/>
              </a:spcAft>
              <a:buClr>
                <a:schemeClr val="dk2"/>
              </a:buClr>
              <a:buSzPts val="2800"/>
              <a:buFont typeface="Permanent Marker"/>
              <a:buNone/>
              <a:defRPr sz="2800" b="0" i="0" u="none" strike="noStrike" cap="none">
                <a:solidFill>
                  <a:schemeClr val="dk2"/>
                </a:solidFill>
                <a:latin typeface="Permanent Marker"/>
                <a:ea typeface="Permanent Marker"/>
                <a:cs typeface="Permanent Marker"/>
                <a:sym typeface="Permanent Marker"/>
              </a:defRPr>
            </a:lvl3pPr>
            <a:lvl4pPr marR="0" lvl="3" algn="l" rtl="0">
              <a:lnSpc>
                <a:spcPct val="100000"/>
              </a:lnSpc>
              <a:spcBef>
                <a:spcPts val="0"/>
              </a:spcBef>
              <a:spcAft>
                <a:spcPts val="0"/>
              </a:spcAft>
              <a:buClr>
                <a:schemeClr val="dk2"/>
              </a:buClr>
              <a:buSzPts val="2800"/>
              <a:buFont typeface="Permanent Marker"/>
              <a:buNone/>
              <a:defRPr sz="2800" b="0" i="0" u="none" strike="noStrike" cap="none">
                <a:solidFill>
                  <a:schemeClr val="dk2"/>
                </a:solidFill>
                <a:latin typeface="Permanent Marker"/>
                <a:ea typeface="Permanent Marker"/>
                <a:cs typeface="Permanent Marker"/>
                <a:sym typeface="Permanent Marker"/>
              </a:defRPr>
            </a:lvl4pPr>
            <a:lvl5pPr marR="0" lvl="4" algn="l" rtl="0">
              <a:lnSpc>
                <a:spcPct val="100000"/>
              </a:lnSpc>
              <a:spcBef>
                <a:spcPts val="0"/>
              </a:spcBef>
              <a:spcAft>
                <a:spcPts val="0"/>
              </a:spcAft>
              <a:buClr>
                <a:schemeClr val="dk2"/>
              </a:buClr>
              <a:buSzPts val="2800"/>
              <a:buFont typeface="Permanent Marker"/>
              <a:buNone/>
              <a:defRPr sz="2800" b="0" i="0" u="none" strike="noStrike" cap="none">
                <a:solidFill>
                  <a:schemeClr val="dk2"/>
                </a:solidFill>
                <a:latin typeface="Permanent Marker"/>
                <a:ea typeface="Permanent Marker"/>
                <a:cs typeface="Permanent Marker"/>
                <a:sym typeface="Permanent Marker"/>
              </a:defRPr>
            </a:lvl5pPr>
            <a:lvl6pPr marR="0" lvl="5" algn="l" rtl="0">
              <a:lnSpc>
                <a:spcPct val="100000"/>
              </a:lnSpc>
              <a:spcBef>
                <a:spcPts val="0"/>
              </a:spcBef>
              <a:spcAft>
                <a:spcPts val="0"/>
              </a:spcAft>
              <a:buClr>
                <a:schemeClr val="dk2"/>
              </a:buClr>
              <a:buSzPts val="2800"/>
              <a:buFont typeface="Permanent Marker"/>
              <a:buNone/>
              <a:defRPr sz="2800" b="0" i="0" u="none" strike="noStrike" cap="none">
                <a:solidFill>
                  <a:schemeClr val="dk2"/>
                </a:solidFill>
                <a:latin typeface="Permanent Marker"/>
                <a:ea typeface="Permanent Marker"/>
                <a:cs typeface="Permanent Marker"/>
                <a:sym typeface="Permanent Marker"/>
              </a:defRPr>
            </a:lvl6pPr>
            <a:lvl7pPr marR="0" lvl="6" algn="l" rtl="0">
              <a:lnSpc>
                <a:spcPct val="100000"/>
              </a:lnSpc>
              <a:spcBef>
                <a:spcPts val="0"/>
              </a:spcBef>
              <a:spcAft>
                <a:spcPts val="0"/>
              </a:spcAft>
              <a:buClr>
                <a:schemeClr val="dk2"/>
              </a:buClr>
              <a:buSzPts val="2800"/>
              <a:buFont typeface="Permanent Marker"/>
              <a:buNone/>
              <a:defRPr sz="2800" b="0" i="0" u="none" strike="noStrike" cap="none">
                <a:solidFill>
                  <a:schemeClr val="dk2"/>
                </a:solidFill>
                <a:latin typeface="Permanent Marker"/>
                <a:ea typeface="Permanent Marker"/>
                <a:cs typeface="Permanent Marker"/>
                <a:sym typeface="Permanent Marker"/>
              </a:defRPr>
            </a:lvl7pPr>
            <a:lvl8pPr marR="0" lvl="7" algn="l" rtl="0">
              <a:lnSpc>
                <a:spcPct val="100000"/>
              </a:lnSpc>
              <a:spcBef>
                <a:spcPts val="0"/>
              </a:spcBef>
              <a:spcAft>
                <a:spcPts val="0"/>
              </a:spcAft>
              <a:buClr>
                <a:schemeClr val="dk2"/>
              </a:buClr>
              <a:buSzPts val="2800"/>
              <a:buFont typeface="Permanent Marker"/>
              <a:buNone/>
              <a:defRPr sz="2800" b="0" i="0" u="none" strike="noStrike" cap="none">
                <a:solidFill>
                  <a:schemeClr val="dk2"/>
                </a:solidFill>
                <a:latin typeface="Permanent Marker"/>
                <a:ea typeface="Permanent Marker"/>
                <a:cs typeface="Permanent Marker"/>
                <a:sym typeface="Permanent Marker"/>
              </a:defRPr>
            </a:lvl8pPr>
            <a:lvl9pPr marR="0" lvl="8" algn="l" rtl="0">
              <a:lnSpc>
                <a:spcPct val="100000"/>
              </a:lnSpc>
              <a:spcBef>
                <a:spcPts val="0"/>
              </a:spcBef>
              <a:spcAft>
                <a:spcPts val="0"/>
              </a:spcAft>
              <a:buClr>
                <a:schemeClr val="dk2"/>
              </a:buClr>
              <a:buSzPts val="2800"/>
              <a:buFont typeface="Permanent Marker"/>
              <a:buNone/>
              <a:defRPr sz="2800" b="0" i="0" u="none" strike="noStrike" cap="none">
                <a:solidFill>
                  <a:schemeClr val="dk2"/>
                </a:solidFill>
                <a:latin typeface="Permanent Marker"/>
                <a:ea typeface="Permanent Marker"/>
                <a:cs typeface="Permanent Marker"/>
                <a:sym typeface="Permanent Marker"/>
              </a:defRPr>
            </a:lvl9pPr>
          </a:lstStyle>
          <a:p>
            <a:pPr>
              <a:buClr>
                <a:srgbClr val="000000"/>
              </a:buClr>
            </a:pPr>
            <a:r>
              <a:rPr lang="pt-BR" sz="1800" b="1" dirty="0">
                <a:solidFill>
                  <a:schemeClr val="tx1"/>
                </a:solidFill>
                <a:latin typeface="Century Gothic" panose="020B0502020202020204" pitchFamily="34" charset="0"/>
              </a:rPr>
              <a:t>WHERE TO STAY?</a:t>
            </a:r>
            <a:endParaRPr lang="en-US" sz="1700" b="1" dirty="0">
              <a:solidFill>
                <a:schemeClr val="tx1"/>
              </a:solidFill>
              <a:latin typeface="Century Gothic" pitchFamily="34" charset="0"/>
              <a:ea typeface="+mn-ea"/>
              <a:cs typeface="+mn-cs"/>
            </a:endParaRPr>
          </a:p>
        </p:txBody>
      </p:sp>
      <p:pic>
        <p:nvPicPr>
          <p:cNvPr id="2052" name="Picture 4" descr="https://www.travelplusstyle.com/wp-content/gallery/song-saa-private-island_mg/reto-guntli-overwater-villa-interior-song-saa-private-island-2015-8-2.jpg"/>
          <p:cNvPicPr>
            <a:picLocks noChangeAspect="1" noChangeArrowheads="1"/>
          </p:cNvPicPr>
          <p:nvPr/>
        </p:nvPicPr>
        <p:blipFill rotWithShape="1">
          <a:blip r:embed="rId4">
            <a:extLst>
              <a:ext uri="{28A0092B-C50C-407E-A947-70E740481C1C}">
                <a14:useLocalDpi xmlns:a14="http://schemas.microsoft.com/office/drawing/2010/main" val="0"/>
              </a:ext>
            </a:extLst>
          </a:blip>
          <a:srcRect l="19057" t="784" r="12539"/>
          <a:stretch/>
        </p:blipFill>
        <p:spPr bwMode="auto">
          <a:xfrm>
            <a:off x="-10161" y="0"/>
            <a:ext cx="4267201"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221101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a:spLocks noChangeArrowheads="1"/>
          </p:cNvSpPr>
          <p:nvPr/>
        </p:nvSpPr>
        <p:spPr bwMode="auto">
          <a:xfrm>
            <a:off x="312442" y="891001"/>
            <a:ext cx="2857500" cy="369332"/>
          </a:xfrm>
          <a:prstGeom prst="rect">
            <a:avLst/>
          </a:prstGeom>
          <a:noFill/>
          <a:ln w="9525">
            <a:noFill/>
            <a:miter lim="800000"/>
            <a:headEnd/>
            <a:tailEnd/>
          </a:ln>
          <a:scene3d>
            <a:camera prst="orthographicFront"/>
            <a:lightRig rig="threePt" dir="t"/>
          </a:scene3d>
          <a:sp3d>
            <a:bevelT/>
          </a:sp3d>
        </p:spPr>
        <p:txBody>
          <a:bodyPr wrap="square">
            <a:spAutoFit/>
          </a:bodyPr>
          <a:lstStyle>
            <a:defPPr marR="0" lvl="0" algn="l" rtl="0">
              <a:lnSpc>
                <a:spcPct val="100000"/>
              </a:lnSpc>
              <a:spcBef>
                <a:spcPts val="0"/>
              </a:spcBef>
              <a:spcAft>
                <a:spcPts val="0"/>
              </a:spcAft>
            </a:defPPr>
            <a:lvl1pPr>
              <a:defRPr sz="1800" b="1">
                <a:solidFill>
                  <a:srgbClr val="002060"/>
                </a:solidFill>
                <a:latin typeface="Century Gothic" pitchFamily="34" charset="0"/>
                <a:cs typeface="Arial" charset="0"/>
              </a:defRPr>
            </a:lvl1pPr>
          </a:lstStyle>
          <a:p>
            <a:pPr>
              <a:buClrTx/>
              <a:buFontTx/>
              <a:buNone/>
              <a:defRPr/>
            </a:pPr>
            <a:r>
              <a:rPr lang="en-US" kern="1200" dirty="0"/>
              <a:t>GENERAL INFORMATION</a:t>
            </a:r>
          </a:p>
        </p:txBody>
      </p:sp>
      <p:sp>
        <p:nvSpPr>
          <p:cNvPr id="6" name="Rounded Rectangle 5">
            <a:hlinkClick r:id="rId3" action="ppaction://hlinksldjump"/>
          </p:cNvPr>
          <p:cNvSpPr/>
          <p:nvPr/>
        </p:nvSpPr>
        <p:spPr>
          <a:xfrm>
            <a:off x="412750" y="1561112"/>
            <a:ext cx="2400300" cy="342900"/>
          </a:xfrm>
          <a:prstGeom prst="roundRect">
            <a:avLst/>
          </a:prstGeom>
          <a:gradFill flip="none" rotWithShape="1">
            <a:gsLst>
              <a:gs pos="0">
                <a:srgbClr val="FFFFFF"/>
              </a:gs>
              <a:gs pos="7001">
                <a:srgbClr val="E6E6E6"/>
              </a:gs>
              <a:gs pos="32001">
                <a:srgbClr val="7D8496"/>
              </a:gs>
              <a:gs pos="47000">
                <a:srgbClr val="E6E6E6"/>
              </a:gs>
              <a:gs pos="85001">
                <a:srgbClr val="7D8496"/>
              </a:gs>
              <a:gs pos="100000">
                <a:srgbClr val="E6E6E6"/>
              </a:gs>
            </a:gsLst>
            <a:lin ang="5400000" scaled="0"/>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500" b="1" dirty="0">
                <a:solidFill>
                  <a:schemeClr val="tx1"/>
                </a:solidFill>
                <a:latin typeface="Century Gothic" panose="020B0502020202020204" pitchFamily="34" charset="0"/>
                <a:cs typeface="Segoe UI" panose="020B0502040204020203" pitchFamily="34" charset="0"/>
              </a:rPr>
              <a:t>Visa requirement</a:t>
            </a:r>
          </a:p>
        </p:txBody>
      </p:sp>
      <p:sp>
        <p:nvSpPr>
          <p:cNvPr id="7" name="Rounded Rectangle 6">
            <a:hlinkClick r:id="rId4" action="ppaction://hlinksldjump"/>
          </p:cNvPr>
          <p:cNvSpPr/>
          <p:nvPr/>
        </p:nvSpPr>
        <p:spPr>
          <a:xfrm>
            <a:off x="412750" y="2102737"/>
            <a:ext cx="2400300" cy="342900"/>
          </a:xfrm>
          <a:prstGeom prst="roundRect">
            <a:avLst/>
          </a:prstGeom>
          <a:gradFill flip="none" rotWithShape="1">
            <a:gsLst>
              <a:gs pos="0">
                <a:srgbClr val="FFFFFF"/>
              </a:gs>
              <a:gs pos="7001">
                <a:srgbClr val="E6E6E6"/>
              </a:gs>
              <a:gs pos="32001">
                <a:srgbClr val="7D8496"/>
              </a:gs>
              <a:gs pos="47000">
                <a:srgbClr val="E6E6E6"/>
              </a:gs>
              <a:gs pos="85001">
                <a:srgbClr val="7D8496"/>
              </a:gs>
              <a:gs pos="100000">
                <a:srgbClr val="E6E6E6"/>
              </a:gs>
            </a:gsLst>
            <a:lin ang="5400000" scaled="0"/>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500" b="1" dirty="0">
                <a:solidFill>
                  <a:schemeClr val="tx1"/>
                </a:solidFill>
                <a:latin typeface="Century Gothic" panose="020B0502020202020204" pitchFamily="34" charset="0"/>
                <a:cs typeface="Segoe UI" panose="020B0502040204020203" pitchFamily="34" charset="0"/>
              </a:rPr>
              <a:t>Weather &amp; When to go</a:t>
            </a:r>
          </a:p>
        </p:txBody>
      </p:sp>
      <p:sp>
        <p:nvSpPr>
          <p:cNvPr id="8" name="Rounded Rectangle 7">
            <a:hlinkClick r:id="" action="ppaction://noaction"/>
          </p:cNvPr>
          <p:cNvSpPr/>
          <p:nvPr/>
        </p:nvSpPr>
        <p:spPr>
          <a:xfrm>
            <a:off x="412750" y="3246204"/>
            <a:ext cx="2400300" cy="342900"/>
          </a:xfrm>
          <a:prstGeom prst="roundRect">
            <a:avLst/>
          </a:prstGeom>
          <a:gradFill flip="none" rotWithShape="1">
            <a:gsLst>
              <a:gs pos="0">
                <a:srgbClr val="FFFFFF"/>
              </a:gs>
              <a:gs pos="7001">
                <a:srgbClr val="E6E6E6"/>
              </a:gs>
              <a:gs pos="32001">
                <a:srgbClr val="7D8496"/>
              </a:gs>
              <a:gs pos="47000">
                <a:srgbClr val="E6E6E6"/>
              </a:gs>
              <a:gs pos="85001">
                <a:srgbClr val="7D8496"/>
              </a:gs>
              <a:gs pos="100000">
                <a:srgbClr val="E6E6E6"/>
              </a:gs>
            </a:gsLst>
            <a:lin ang="5400000" scaled="0"/>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500" b="1" dirty="0">
                <a:solidFill>
                  <a:schemeClr val="tx1"/>
                </a:solidFill>
                <a:latin typeface="Century Gothic" panose="020B0502020202020204" pitchFamily="34" charset="0"/>
                <a:cs typeface="Segoe UI" panose="020B0502040204020203" pitchFamily="34" charset="0"/>
              </a:rPr>
              <a:t>Logistic</a:t>
            </a:r>
          </a:p>
        </p:txBody>
      </p:sp>
      <p:sp>
        <p:nvSpPr>
          <p:cNvPr id="9" name="TextBox 4"/>
          <p:cNvSpPr txBox="1">
            <a:spLocks noChangeArrowheads="1"/>
          </p:cNvSpPr>
          <p:nvPr/>
        </p:nvSpPr>
        <p:spPr bwMode="auto">
          <a:xfrm>
            <a:off x="412750" y="2677863"/>
            <a:ext cx="2400300" cy="336115"/>
          </a:xfrm>
          <a:prstGeom prst="rect">
            <a:avLst/>
          </a:prstGeom>
          <a:gradFill flip="none" rotWithShape="1">
            <a:gsLst>
              <a:gs pos="0">
                <a:srgbClr val="FFFFFF"/>
              </a:gs>
              <a:gs pos="7001">
                <a:srgbClr val="E6E6E6"/>
              </a:gs>
              <a:gs pos="32001">
                <a:srgbClr val="7D8496"/>
              </a:gs>
              <a:gs pos="47000">
                <a:srgbClr val="E6E6E6"/>
              </a:gs>
              <a:gs pos="85001">
                <a:srgbClr val="7D8496"/>
              </a:gs>
              <a:gs pos="100000">
                <a:srgbClr val="E6E6E6"/>
              </a:gs>
            </a:gsLst>
            <a:lin ang="5400000" scaled="0"/>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marR="0" lvl="0" algn="l" rtl="0">
              <a:lnSpc>
                <a:spcPct val="100000"/>
              </a:lnSpc>
              <a:spcBef>
                <a:spcPts val="0"/>
              </a:spcBef>
              <a:spcAft>
                <a:spcPts val="0"/>
              </a:spcAft>
              <a:defRPr/>
            </a:defPPr>
            <a:lvl1pPr>
              <a:defRPr sz="1275" b="1">
                <a:solidFill>
                  <a:schemeClr val="tx1"/>
                </a:solidFill>
                <a:latin typeface="Century Gothic" pitchFamily="34" charset="0"/>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1400" dirty="0">
                <a:cs typeface="Segoe UI" panose="020B0502040204020203" pitchFamily="34" charset="0"/>
              </a:rPr>
              <a:t>How to reach Cambodia</a:t>
            </a:r>
          </a:p>
        </p:txBody>
      </p:sp>
      <p:pic>
        <p:nvPicPr>
          <p:cNvPr id="11" name="Picture 2" descr="http://www.auroratravel.asia/Content/images/aurora-travel-logo-top-dmc-ann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48466"/>
            <a:ext cx="1204685" cy="41213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ROMDUOL -NATIONAL FLOWER OF CAMBODIA.... - Phnom Penh City Tour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4" name="AutoShape 4" descr="ROMDUOL -NATIONAL FLOWER OF CAMBODIA.... - Phnom Penh City Tour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pic>
        <p:nvPicPr>
          <p:cNvPr id="1030" name="Picture 6" descr="National Flower of Cambodia - Indochina Tours"/>
          <p:cNvPicPr>
            <a:picLocks noChangeAspect="1" noChangeArrowheads="1"/>
          </p:cNvPicPr>
          <p:nvPr/>
        </p:nvPicPr>
        <p:blipFill rotWithShape="1">
          <a:blip r:embed="rId6">
            <a:extLst>
              <a:ext uri="{28A0092B-C50C-407E-A947-70E740481C1C}">
                <a14:useLocalDpi xmlns:a14="http://schemas.microsoft.com/office/drawing/2010/main" val="0"/>
              </a:ext>
            </a:extLst>
          </a:blip>
          <a:srcRect l="5979" r="5687"/>
          <a:stretch/>
        </p:blipFill>
        <p:spPr bwMode="auto">
          <a:xfrm>
            <a:off x="3821905" y="7937"/>
            <a:ext cx="5300663" cy="5135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67552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49750" y="237872"/>
            <a:ext cx="4249105" cy="5232202"/>
          </a:xfrm>
          <a:prstGeom prst="rect">
            <a:avLst/>
          </a:prstGeom>
        </p:spPr>
        <p:txBody>
          <a:bodyPr wrap="square">
            <a:spAutoFit/>
          </a:bodyPr>
          <a:lstStyle/>
          <a:p>
            <a:pPr algn="just">
              <a:lnSpc>
                <a:spcPct val="150000"/>
              </a:lnSpc>
            </a:pPr>
            <a:r>
              <a:rPr lang="en-US" sz="1600" b="1" dirty="0">
                <a:latin typeface="Century Gothic" panose="020B0502020202020204" pitchFamily="34" charset="0"/>
                <a:cs typeface="Segoe UI" panose="020B0502040204020203" pitchFamily="34" charset="0"/>
              </a:rPr>
              <a:t>Passport:</a:t>
            </a:r>
          </a:p>
          <a:p>
            <a:pPr marL="285750" indent="-285750" algn="just">
              <a:lnSpc>
                <a:spcPct val="150000"/>
              </a:lnSpc>
              <a:buFont typeface="Wingdings" panose="05000000000000000000" pitchFamily="2" charset="2"/>
              <a:buChar char="v"/>
            </a:pPr>
            <a:r>
              <a:rPr lang="en-US" sz="1600" dirty="0">
                <a:solidFill>
                  <a:schemeClr val="tx1"/>
                </a:solidFill>
                <a:latin typeface="Century Gothic" panose="020B0502020202020204" pitchFamily="34" charset="0"/>
                <a:cs typeface="Segoe UI" panose="020B0502040204020203" pitchFamily="34" charset="0"/>
              </a:rPr>
              <a:t>A minimum validity of 6 months </a:t>
            </a:r>
          </a:p>
          <a:p>
            <a:pPr marL="285750" indent="-285750" algn="just">
              <a:lnSpc>
                <a:spcPct val="150000"/>
              </a:lnSpc>
              <a:buFont typeface="Wingdings" panose="05000000000000000000" pitchFamily="2" charset="2"/>
              <a:buChar char="v"/>
            </a:pPr>
            <a:r>
              <a:rPr lang="en-US" sz="1600" dirty="0">
                <a:solidFill>
                  <a:schemeClr val="tx1"/>
                </a:solidFill>
                <a:latin typeface="Century Gothic" panose="020B0502020202020204" pitchFamily="34" charset="0"/>
                <a:cs typeface="Segoe UI" panose="020B0502040204020203" pitchFamily="34" charset="0"/>
              </a:rPr>
              <a:t>Have at least one and a half blank pages</a:t>
            </a:r>
          </a:p>
          <a:p>
            <a:pPr algn="just">
              <a:lnSpc>
                <a:spcPct val="150000"/>
              </a:lnSpc>
            </a:pPr>
            <a:endParaRPr lang="en-US" sz="1600" b="1" dirty="0">
              <a:solidFill>
                <a:schemeClr val="tx1"/>
              </a:solidFill>
              <a:latin typeface="Century Gothic" panose="020B0502020202020204" pitchFamily="34" charset="0"/>
              <a:cs typeface="Segoe UI" panose="020B0502040204020203" pitchFamily="34" charset="0"/>
            </a:endParaRPr>
          </a:p>
          <a:p>
            <a:pPr algn="just">
              <a:lnSpc>
                <a:spcPct val="150000"/>
              </a:lnSpc>
            </a:pPr>
            <a:r>
              <a:rPr lang="en-US" sz="1600" b="1" dirty="0">
                <a:solidFill>
                  <a:schemeClr val="tx1"/>
                </a:solidFill>
                <a:latin typeface="Century Gothic" panose="020B0502020202020204" pitchFamily="34" charset="0"/>
                <a:cs typeface="Segoe UI" panose="020B0502040204020203" pitchFamily="34" charset="0"/>
              </a:rPr>
              <a:t>Visa: </a:t>
            </a:r>
            <a:endParaRPr lang="en-US" sz="1700" b="1" dirty="0">
              <a:latin typeface="Century Gothic" panose="020B0502020202020204" pitchFamily="34" charset="0"/>
              <a:cs typeface="Segoe UI" panose="020B0502040204020203" pitchFamily="34" charset="0"/>
            </a:endParaRPr>
          </a:p>
          <a:p>
            <a:pPr marL="285750" indent="-285750" algn="just">
              <a:spcAft>
                <a:spcPts val="1200"/>
              </a:spcAft>
              <a:buFont typeface="Wingdings" panose="05000000000000000000" pitchFamily="2" charset="2"/>
              <a:buChar char="ü"/>
            </a:pPr>
            <a:r>
              <a:rPr lang="en-US" sz="1700" b="1" dirty="0">
                <a:latin typeface="Century Gothic" panose="020B0502020202020204" pitchFamily="34" charset="0"/>
                <a:cs typeface="Segoe UI" panose="020B0502040204020203" pitchFamily="34" charset="0"/>
              </a:rPr>
              <a:t>Visa on Arrival </a:t>
            </a:r>
            <a:r>
              <a:rPr lang="en-US" sz="1700" dirty="0">
                <a:latin typeface="Century Gothic" panose="020B0502020202020204" pitchFamily="34" charset="0"/>
                <a:cs typeface="Segoe UI" panose="020B0502040204020203" pitchFamily="34" charset="0"/>
              </a:rPr>
              <a:t>is the most convenience way.</a:t>
            </a:r>
            <a:r>
              <a:rPr lang="en-US" sz="1700" b="1" dirty="0">
                <a:latin typeface="Century Gothic" panose="020B0502020202020204" pitchFamily="34" charset="0"/>
                <a:cs typeface="Segoe UI" panose="020B0502040204020203" pitchFamily="34" charset="0"/>
              </a:rPr>
              <a:t> </a:t>
            </a:r>
            <a:endParaRPr lang="en-US" sz="1700" dirty="0">
              <a:latin typeface="Century Gothic" panose="020B0502020202020204" pitchFamily="34" charset="0"/>
              <a:cs typeface="Segoe UI" panose="020B0502040204020203" pitchFamily="34" charset="0"/>
            </a:endParaRPr>
          </a:p>
          <a:p>
            <a:pPr marL="285750" lvl="7" indent="-285750" algn="just">
              <a:buFont typeface="Wingdings" panose="05000000000000000000" pitchFamily="2" charset="2"/>
              <a:buChar char="§"/>
            </a:pPr>
            <a:r>
              <a:rPr lang="en-US" sz="1600" dirty="0">
                <a:latin typeface="Century Gothic" panose="020B0502020202020204" pitchFamily="34" charset="0"/>
                <a:cs typeface="Segoe UI" panose="020B0502040204020203" pitchFamily="34" charset="0"/>
              </a:rPr>
              <a:t>03 international airports: Phnom Penh, </a:t>
            </a:r>
            <a:r>
              <a:rPr lang="en-US" sz="1600" dirty="0" err="1">
                <a:latin typeface="Century Gothic" panose="020B0502020202020204" pitchFamily="34" charset="0"/>
                <a:cs typeface="Segoe UI" panose="020B0502040204020203" pitchFamily="34" charset="0"/>
              </a:rPr>
              <a:t>Siem</a:t>
            </a:r>
            <a:r>
              <a:rPr lang="en-US" sz="1600" dirty="0">
                <a:latin typeface="Century Gothic" panose="020B0502020202020204" pitchFamily="34" charset="0"/>
                <a:cs typeface="Segoe UI" panose="020B0502040204020203" pitchFamily="34" charset="0"/>
              </a:rPr>
              <a:t> Reap &amp; Sihanoukville </a:t>
            </a:r>
          </a:p>
          <a:p>
            <a:pPr marL="285750" lvl="7" indent="-285750" algn="just">
              <a:buFont typeface="Wingdings" panose="05000000000000000000" pitchFamily="2" charset="2"/>
              <a:buChar char="§"/>
            </a:pPr>
            <a:r>
              <a:rPr lang="en-US" sz="1600" dirty="0">
                <a:latin typeface="Century Gothic" panose="020B0502020202020204" pitchFamily="34" charset="0"/>
                <a:cs typeface="Segoe UI" panose="020B0502040204020203" pitchFamily="34" charset="0"/>
              </a:rPr>
              <a:t>12 international land border gates with Vietnam, Thailand &amp; Laos</a:t>
            </a:r>
          </a:p>
          <a:p>
            <a:pPr marL="285750" lvl="0" indent="-285750" algn="just">
              <a:buFont typeface="Wingdings" panose="05000000000000000000" pitchFamily="2" charset="2"/>
              <a:buChar char="§"/>
            </a:pPr>
            <a:endParaRPr lang="en-US" sz="1700" dirty="0">
              <a:latin typeface="Century Gothic" panose="020B0502020202020204" pitchFamily="34" charset="0"/>
              <a:cs typeface="Segoe UI" panose="020B0502040204020203" pitchFamily="34" charset="0"/>
            </a:endParaRPr>
          </a:p>
          <a:p>
            <a:pPr marL="285750" lvl="0" indent="-285750" algn="just">
              <a:buFont typeface="Wingdings" panose="05000000000000000000" pitchFamily="2" charset="2"/>
              <a:buChar char="ü"/>
            </a:pPr>
            <a:r>
              <a:rPr lang="en-US" sz="1700" dirty="0">
                <a:latin typeface="Century Gothic" panose="020B0502020202020204" pitchFamily="34" charset="0"/>
                <a:cs typeface="Segoe UI" panose="020B0502040204020203" pitchFamily="34" charset="0"/>
              </a:rPr>
              <a:t>Also travelers can apply for</a:t>
            </a:r>
            <a:r>
              <a:rPr lang="en-US" sz="1700" b="1" dirty="0">
                <a:latin typeface="Century Gothic" panose="020B0502020202020204" pitchFamily="34" charset="0"/>
                <a:cs typeface="Segoe UI" panose="020B0502040204020203" pitchFamily="34" charset="0"/>
              </a:rPr>
              <a:t> E-visa </a:t>
            </a:r>
            <a:r>
              <a:rPr lang="en-US" sz="1700" dirty="0">
                <a:latin typeface="Century Gothic" panose="020B0502020202020204" pitchFamily="34" charset="0"/>
                <a:cs typeface="Segoe UI" panose="020B0502040204020203" pitchFamily="34" charset="0"/>
              </a:rPr>
              <a:t>before departure</a:t>
            </a:r>
          </a:p>
          <a:p>
            <a:pPr lvl="0" algn="just"/>
            <a:endParaRPr lang="en-US" sz="1700" dirty="0">
              <a:latin typeface="Century Gothic" panose="020B0502020202020204" pitchFamily="34" charset="0"/>
              <a:cs typeface="Segoe UI" panose="020B0502040204020203" pitchFamily="34" charset="0"/>
            </a:endParaRPr>
          </a:p>
          <a:p>
            <a:pPr algn="just"/>
            <a:endParaRPr lang="en-US" dirty="0">
              <a:latin typeface="Century Gothic" panose="020B0502020202020204" pitchFamily="34" charset="0"/>
              <a:cs typeface="Segoe UI" panose="020B0502040204020203" pitchFamily="34" charset="0"/>
            </a:endParaRPr>
          </a:p>
        </p:txBody>
      </p:sp>
      <p:sp>
        <p:nvSpPr>
          <p:cNvPr id="5" name="Rounded Rectangle 4">
            <a:hlinkClick r:id="rId3" action="ppaction://hlinksldjump"/>
          </p:cNvPr>
          <p:cNvSpPr/>
          <p:nvPr/>
        </p:nvSpPr>
        <p:spPr>
          <a:xfrm>
            <a:off x="0" y="0"/>
            <a:ext cx="2400300" cy="342900"/>
          </a:xfrm>
          <a:prstGeom prst="roundRect">
            <a:avLst/>
          </a:prstGeom>
          <a:gradFill flip="none" rotWithShape="1">
            <a:gsLst>
              <a:gs pos="0">
                <a:srgbClr val="FFFFFF"/>
              </a:gs>
              <a:gs pos="7001">
                <a:srgbClr val="E6E6E6"/>
              </a:gs>
              <a:gs pos="32001">
                <a:srgbClr val="7D8496"/>
              </a:gs>
              <a:gs pos="47000">
                <a:srgbClr val="E6E6E6"/>
              </a:gs>
              <a:gs pos="85001">
                <a:srgbClr val="7D8496"/>
              </a:gs>
              <a:gs pos="100000">
                <a:srgbClr val="E6E6E6"/>
              </a:gs>
            </a:gsLst>
            <a:lin ang="5400000" scaled="0"/>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500" b="1" dirty="0">
                <a:solidFill>
                  <a:schemeClr val="tx1"/>
                </a:solidFill>
                <a:latin typeface="Century Gothic" panose="020B0502020202020204" pitchFamily="34" charset="0"/>
                <a:cs typeface="Segoe UI" panose="020B0502040204020203" pitchFamily="34" charset="0"/>
              </a:rPr>
              <a:t>Visa requirement</a:t>
            </a:r>
          </a:p>
        </p:txBody>
      </p:sp>
      <p:sp>
        <p:nvSpPr>
          <p:cNvPr id="4" name="TextBox 4"/>
          <p:cNvSpPr txBox="1">
            <a:spLocks noChangeArrowheads="1"/>
          </p:cNvSpPr>
          <p:nvPr/>
        </p:nvSpPr>
        <p:spPr bwMode="auto">
          <a:xfrm>
            <a:off x="277812" y="891103"/>
            <a:ext cx="3992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latin typeface="Century Gothic" panose="020B0502020202020204" pitchFamily="34" charset="0"/>
              </a:rPr>
              <a:t>NO VISA REQUIREMENT WITHIN 14 - 30 DAYS</a:t>
            </a: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21587"/>
          <a:stretch/>
        </p:blipFill>
        <p:spPr>
          <a:xfrm>
            <a:off x="215832" y="1357788"/>
            <a:ext cx="4054860" cy="1600994"/>
          </a:xfrm>
          <a:prstGeom prst="rect">
            <a:avLst/>
          </a:prstGeom>
        </p:spPr>
      </p:pic>
    </p:spTree>
    <p:extLst>
      <p:ext uri="{BB962C8B-B14F-4D97-AF65-F5344CB8AC3E}">
        <p14:creationId xmlns:p14="http://schemas.microsoft.com/office/powerpoint/2010/main" val="32762950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428"/>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3606" y="0"/>
            <a:ext cx="6161903" cy="5143500"/>
          </a:xfrm>
          <a:prstGeom prst="rect">
            <a:avLst/>
          </a:prstGeom>
        </p:spPr>
      </p:pic>
      <p:sp>
        <p:nvSpPr>
          <p:cNvPr id="14" name="TextBox 9">
            <a:hlinkClick r:id="" action="ppaction://noaction"/>
          </p:cNvPr>
          <p:cNvSpPr txBox="1">
            <a:spLocks noChangeArrowheads="1"/>
          </p:cNvSpPr>
          <p:nvPr/>
        </p:nvSpPr>
        <p:spPr bwMode="auto">
          <a:xfrm>
            <a:off x="3713355" y="1535421"/>
            <a:ext cx="1111202" cy="307777"/>
          </a:xfrm>
          <a:prstGeom prst="rect">
            <a:avLst/>
          </a:prstGeom>
          <a:noFill/>
          <a:ln w="9525">
            <a:noFill/>
            <a:miter lim="800000"/>
            <a:headEnd/>
            <a:tailEnd/>
          </a:ln>
        </p:spPr>
        <p:txBody>
          <a:bodyPr wrap="none">
            <a:spAutoFit/>
          </a:bodyPr>
          <a:lstStyle/>
          <a:p>
            <a:pPr>
              <a:defRPr/>
            </a:pPr>
            <a:r>
              <a:rPr lang="en-US" b="1" dirty="0" err="1">
                <a:solidFill>
                  <a:srgbClr val="002060"/>
                </a:solidFill>
                <a:latin typeface="Century Gothic" pitchFamily="34" charset="0"/>
                <a:cs typeface="Arial" charset="0"/>
              </a:rPr>
              <a:t>Siem</a:t>
            </a:r>
            <a:r>
              <a:rPr lang="en-US" b="1" dirty="0">
                <a:solidFill>
                  <a:srgbClr val="002060"/>
                </a:solidFill>
                <a:latin typeface="Century Gothic" pitchFamily="34" charset="0"/>
                <a:cs typeface="Arial" charset="0"/>
              </a:rPr>
              <a:t> Reap</a:t>
            </a:r>
          </a:p>
        </p:txBody>
      </p:sp>
      <p:sp>
        <p:nvSpPr>
          <p:cNvPr id="15" name="TextBox 9">
            <a:hlinkClick r:id="" action="ppaction://noaction"/>
          </p:cNvPr>
          <p:cNvSpPr txBox="1">
            <a:spLocks noChangeArrowheads="1"/>
          </p:cNvSpPr>
          <p:nvPr/>
        </p:nvSpPr>
        <p:spPr bwMode="auto">
          <a:xfrm>
            <a:off x="3416063" y="2656096"/>
            <a:ext cx="1316386" cy="307777"/>
          </a:xfrm>
          <a:prstGeom prst="rect">
            <a:avLst/>
          </a:prstGeom>
          <a:noFill/>
          <a:ln w="9525">
            <a:noFill/>
            <a:miter lim="800000"/>
            <a:headEnd/>
            <a:tailEnd/>
          </a:ln>
        </p:spPr>
        <p:txBody>
          <a:bodyPr wrap="none">
            <a:spAutoFit/>
          </a:bodyPr>
          <a:lstStyle/>
          <a:p>
            <a:pPr>
              <a:defRPr/>
            </a:pPr>
            <a:r>
              <a:rPr lang="en-US" b="1" dirty="0" err="1">
                <a:solidFill>
                  <a:srgbClr val="002060"/>
                </a:solidFill>
                <a:latin typeface="Century Gothic" pitchFamily="34" charset="0"/>
                <a:cs typeface="Arial" charset="0"/>
              </a:rPr>
              <a:t>Battambang</a:t>
            </a:r>
            <a:endParaRPr lang="en-US" b="1" dirty="0">
              <a:solidFill>
                <a:srgbClr val="002060"/>
              </a:solidFill>
              <a:latin typeface="Century Gothic" panose="020B0502020202020204" pitchFamily="34" charset="0"/>
              <a:cs typeface="Arial" charset="0"/>
            </a:endParaRPr>
          </a:p>
        </p:txBody>
      </p:sp>
      <p:sp>
        <p:nvSpPr>
          <p:cNvPr id="16" name="TextBox 15">
            <a:hlinkClick r:id="" action="ppaction://noaction"/>
          </p:cNvPr>
          <p:cNvSpPr txBox="1">
            <a:spLocks noChangeArrowheads="1"/>
          </p:cNvSpPr>
          <p:nvPr/>
        </p:nvSpPr>
        <p:spPr bwMode="auto">
          <a:xfrm>
            <a:off x="4425448" y="3288248"/>
            <a:ext cx="1265090" cy="307777"/>
          </a:xfrm>
          <a:prstGeom prst="rect">
            <a:avLst/>
          </a:prstGeom>
          <a:noFill/>
          <a:ln w="9525">
            <a:noFill/>
            <a:miter lim="800000"/>
            <a:headEnd/>
            <a:tailEnd/>
          </a:ln>
        </p:spPr>
        <p:txBody>
          <a:bodyPr wrap="none">
            <a:spAutoFit/>
          </a:bodyPr>
          <a:lstStyle/>
          <a:p>
            <a:pPr>
              <a:defRPr/>
            </a:pPr>
            <a:r>
              <a:rPr lang="en-US" b="1" dirty="0">
                <a:solidFill>
                  <a:srgbClr val="002060"/>
                </a:solidFill>
                <a:latin typeface="Century Gothic" pitchFamily="34" charset="0"/>
                <a:cs typeface="Arial" charset="0"/>
              </a:rPr>
              <a:t>Phnom Penh</a:t>
            </a:r>
          </a:p>
        </p:txBody>
      </p:sp>
      <p:sp>
        <p:nvSpPr>
          <p:cNvPr id="17" name="TextBox 9">
            <a:hlinkClick r:id="" action="ppaction://noaction"/>
          </p:cNvPr>
          <p:cNvSpPr txBox="1">
            <a:spLocks noChangeArrowheads="1"/>
          </p:cNvSpPr>
          <p:nvPr/>
        </p:nvSpPr>
        <p:spPr bwMode="auto">
          <a:xfrm>
            <a:off x="2252996" y="4716231"/>
            <a:ext cx="1440860" cy="307777"/>
          </a:xfrm>
          <a:prstGeom prst="rect">
            <a:avLst/>
          </a:prstGeom>
          <a:noFill/>
          <a:ln w="9525">
            <a:noFill/>
            <a:miter lim="800000"/>
            <a:headEnd/>
            <a:tailEnd/>
          </a:ln>
        </p:spPr>
        <p:txBody>
          <a:bodyPr wrap="square">
            <a:spAutoFit/>
          </a:bodyPr>
          <a:lstStyle/>
          <a:p>
            <a:pPr>
              <a:defRPr/>
            </a:pPr>
            <a:r>
              <a:rPr lang="en-US" b="1" dirty="0" err="1">
                <a:solidFill>
                  <a:srgbClr val="002060"/>
                </a:solidFill>
                <a:latin typeface="Century Gothic" pitchFamily="34" charset="0"/>
                <a:cs typeface="Arial" charset="0"/>
              </a:rPr>
              <a:t>Sihanoukville</a:t>
            </a:r>
            <a:endParaRPr lang="en-US" b="1" dirty="0">
              <a:solidFill>
                <a:srgbClr val="002060"/>
              </a:solidFill>
              <a:latin typeface="Century Gothic" panose="020B0502020202020204" pitchFamily="34" charset="0"/>
              <a:cs typeface="Arial" charset="0"/>
            </a:endParaRPr>
          </a:p>
        </p:txBody>
      </p:sp>
      <p:sp>
        <p:nvSpPr>
          <p:cNvPr id="18" name="Oval 17"/>
          <p:cNvSpPr/>
          <p:nvPr/>
        </p:nvSpPr>
        <p:spPr>
          <a:xfrm>
            <a:off x="5690538" y="4259689"/>
            <a:ext cx="137977" cy="1333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9" name="Oval 18"/>
          <p:cNvSpPr/>
          <p:nvPr/>
        </p:nvSpPr>
        <p:spPr>
          <a:xfrm>
            <a:off x="6682033" y="1555960"/>
            <a:ext cx="137977" cy="1333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1" name="TextBox 20">
            <a:hlinkClick r:id="" action="ppaction://noaction"/>
          </p:cNvPr>
          <p:cNvSpPr txBox="1">
            <a:spLocks noChangeArrowheads="1"/>
          </p:cNvSpPr>
          <p:nvPr/>
        </p:nvSpPr>
        <p:spPr bwMode="auto">
          <a:xfrm>
            <a:off x="6153725" y="1301459"/>
            <a:ext cx="1162498" cy="307777"/>
          </a:xfrm>
          <a:prstGeom prst="rect">
            <a:avLst/>
          </a:prstGeom>
          <a:noFill/>
          <a:ln w="9525">
            <a:noFill/>
            <a:miter lim="800000"/>
            <a:headEnd/>
            <a:tailEnd/>
          </a:ln>
        </p:spPr>
        <p:txBody>
          <a:bodyPr wrap="none">
            <a:spAutoFit/>
          </a:bodyPr>
          <a:lstStyle/>
          <a:p>
            <a:pPr>
              <a:defRPr/>
            </a:pPr>
            <a:r>
              <a:rPr lang="en-US" b="1" dirty="0" err="1">
                <a:solidFill>
                  <a:srgbClr val="002060"/>
                </a:solidFill>
                <a:latin typeface="Century Gothic" pitchFamily="34" charset="0"/>
                <a:cs typeface="Arial" charset="0"/>
              </a:rPr>
              <a:t>Rantanakiri</a:t>
            </a:r>
            <a:endParaRPr lang="en-US" b="1" dirty="0">
              <a:solidFill>
                <a:srgbClr val="002060"/>
              </a:solidFill>
              <a:latin typeface="Century Gothic" panose="020B0502020202020204" pitchFamily="34" charset="0"/>
              <a:cs typeface="Arial" charset="0"/>
            </a:endParaRPr>
          </a:p>
        </p:txBody>
      </p:sp>
      <p:pic>
        <p:nvPicPr>
          <p:cNvPr id="13" name="Picture 2" descr="http://www.auroratravel.asia/Content/images/aurora-travel-logo-top-dmc-ann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21761" cy="417972"/>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p:cNvSpPr/>
          <p:nvPr/>
        </p:nvSpPr>
        <p:spPr>
          <a:xfrm>
            <a:off x="3519902" y="1713242"/>
            <a:ext cx="137977" cy="13335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3" name="Oval 22"/>
          <p:cNvSpPr/>
          <p:nvPr/>
        </p:nvSpPr>
        <p:spPr>
          <a:xfrm>
            <a:off x="4045513" y="4664920"/>
            <a:ext cx="137977" cy="1333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4" name="TextBox 23">
            <a:hlinkClick r:id="" action="ppaction://noaction"/>
          </p:cNvPr>
          <p:cNvSpPr txBox="1">
            <a:spLocks noChangeArrowheads="1"/>
          </p:cNvSpPr>
          <p:nvPr/>
        </p:nvSpPr>
        <p:spPr bwMode="auto">
          <a:xfrm>
            <a:off x="5930259" y="4172475"/>
            <a:ext cx="529312" cy="307777"/>
          </a:xfrm>
          <a:prstGeom prst="rect">
            <a:avLst/>
          </a:prstGeom>
          <a:noFill/>
          <a:ln w="9525">
            <a:noFill/>
            <a:miter lim="800000"/>
            <a:headEnd/>
            <a:tailEnd/>
          </a:ln>
        </p:spPr>
        <p:txBody>
          <a:bodyPr wrap="none">
            <a:spAutoFit/>
          </a:bodyPr>
          <a:lstStyle/>
          <a:p>
            <a:pPr>
              <a:defRPr/>
            </a:pPr>
            <a:r>
              <a:rPr lang="en-US" b="1" dirty="0" err="1" smtClean="0">
                <a:solidFill>
                  <a:srgbClr val="002060"/>
                </a:solidFill>
                <a:latin typeface="Century Gothic" pitchFamily="34" charset="0"/>
                <a:cs typeface="Arial" charset="0"/>
              </a:rPr>
              <a:t>Kep</a:t>
            </a:r>
            <a:endParaRPr lang="en-US" b="1" dirty="0">
              <a:solidFill>
                <a:srgbClr val="002060"/>
              </a:solidFill>
              <a:latin typeface="Century Gothic" pitchFamily="34" charset="0"/>
              <a:cs typeface="Arial" charset="0"/>
            </a:endParaRPr>
          </a:p>
        </p:txBody>
      </p:sp>
    </p:spTree>
    <p:extLst>
      <p:ext uri="{BB962C8B-B14F-4D97-AF65-F5344CB8AC3E}">
        <p14:creationId xmlns:p14="http://schemas.microsoft.com/office/powerpoint/2010/main" val="344270775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hlinkClick r:id="rId3" action="ppaction://hlinksldjump"/>
          </p:cNvPr>
          <p:cNvSpPr/>
          <p:nvPr/>
        </p:nvSpPr>
        <p:spPr>
          <a:xfrm>
            <a:off x="0" y="0"/>
            <a:ext cx="2400300" cy="342900"/>
          </a:xfrm>
          <a:prstGeom prst="roundRect">
            <a:avLst/>
          </a:prstGeom>
          <a:gradFill flip="none" rotWithShape="1">
            <a:gsLst>
              <a:gs pos="0">
                <a:srgbClr val="FFFFFF"/>
              </a:gs>
              <a:gs pos="7001">
                <a:srgbClr val="E6E6E6"/>
              </a:gs>
              <a:gs pos="32001">
                <a:srgbClr val="7D8496"/>
              </a:gs>
              <a:gs pos="47000">
                <a:srgbClr val="E6E6E6"/>
              </a:gs>
              <a:gs pos="85001">
                <a:srgbClr val="7D8496"/>
              </a:gs>
              <a:gs pos="100000">
                <a:srgbClr val="E6E6E6"/>
              </a:gs>
            </a:gsLst>
            <a:lin ang="5400000" scaled="0"/>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500" b="1" dirty="0">
                <a:solidFill>
                  <a:schemeClr val="tx1"/>
                </a:solidFill>
                <a:latin typeface="Century Gothic" panose="020B0502020202020204" pitchFamily="34" charset="0"/>
                <a:cs typeface="Segoe UI" panose="020B0502040204020203" pitchFamily="34" charset="0"/>
              </a:rPr>
              <a:t>Weather &amp; When to go</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45" y="0"/>
            <a:ext cx="9041309" cy="5143500"/>
          </a:xfrm>
          <a:prstGeom prst="rect">
            <a:avLst/>
          </a:prstGeom>
        </p:spPr>
      </p:pic>
      <p:sp>
        <p:nvSpPr>
          <p:cNvPr id="6" name="TextBox 5">
            <a:extLst>
              <a:ext uri="{FF2B5EF4-FFF2-40B4-BE49-F238E27FC236}">
                <a16:creationId xmlns:a16="http://schemas.microsoft.com/office/drawing/2014/main" xmlns="" id="{10A217CC-ACAF-435C-A5A9-3F702FDFB7FD}"/>
              </a:ext>
            </a:extLst>
          </p:cNvPr>
          <p:cNvSpPr txBox="1"/>
          <p:nvPr/>
        </p:nvSpPr>
        <p:spPr>
          <a:xfrm>
            <a:off x="523568" y="1941760"/>
            <a:ext cx="5611761" cy="2723053"/>
          </a:xfrm>
          <a:prstGeom prst="rect">
            <a:avLst/>
          </a:prstGeom>
          <a:noFill/>
        </p:spPr>
        <p:txBody>
          <a:bodyPr wrap="square">
            <a:spAutoFit/>
          </a:bodyPr>
          <a:lstStyle/>
          <a:p>
            <a:pPr algn="just">
              <a:lnSpc>
                <a:spcPct val="150000"/>
              </a:lnSpc>
            </a:pPr>
            <a:r>
              <a:rPr lang="en-US" sz="1600" b="1" dirty="0">
                <a:solidFill>
                  <a:schemeClr val="tx1"/>
                </a:solidFill>
                <a:latin typeface="Century Gothic" panose="020B0502020202020204" pitchFamily="34" charset="0"/>
                <a:cs typeface="Segoe UI" panose="020B0502040204020203" pitchFamily="34" charset="0"/>
              </a:rPr>
              <a:t>Best time: </a:t>
            </a:r>
            <a:r>
              <a:rPr lang="en-US" sz="1600" dirty="0">
                <a:solidFill>
                  <a:schemeClr val="tx1"/>
                </a:solidFill>
                <a:latin typeface="Century Gothic" panose="020B0502020202020204" pitchFamily="34" charset="0"/>
                <a:cs typeface="Segoe UI" panose="020B0502040204020203" pitchFamily="34" charset="0"/>
              </a:rPr>
              <a:t>October till March (note to avoid Chines New Year either in Jan or Feb) </a:t>
            </a:r>
          </a:p>
          <a:p>
            <a:pPr algn="just">
              <a:lnSpc>
                <a:spcPct val="150000"/>
              </a:lnSpc>
            </a:pPr>
            <a:endParaRPr lang="en-US" sz="1000" dirty="0">
              <a:solidFill>
                <a:schemeClr val="tx1"/>
              </a:solidFill>
              <a:latin typeface="Century Gothic" panose="020B0502020202020204" pitchFamily="34" charset="0"/>
              <a:cs typeface="Segoe UI" panose="020B0502040204020203" pitchFamily="34" charset="0"/>
            </a:endParaRPr>
          </a:p>
          <a:p>
            <a:pPr algn="just">
              <a:lnSpc>
                <a:spcPct val="150000"/>
              </a:lnSpc>
            </a:pPr>
            <a:r>
              <a:rPr lang="en-US" sz="1600" b="1" dirty="0">
                <a:solidFill>
                  <a:schemeClr val="tx1"/>
                </a:solidFill>
                <a:latin typeface="Century Gothic" panose="020B0502020202020204" pitchFamily="34" charset="0"/>
                <a:cs typeface="Segoe UI" panose="020B0502040204020203" pitchFamily="34" charset="0"/>
              </a:rPr>
              <a:t>Summer: </a:t>
            </a:r>
            <a:r>
              <a:rPr lang="en-US" sz="1600" dirty="0">
                <a:solidFill>
                  <a:schemeClr val="tx1"/>
                </a:solidFill>
                <a:latin typeface="Century Gothic" panose="020B0502020202020204" pitchFamily="34" charset="0"/>
                <a:cs typeface="Segoe UI" panose="020B0502040204020203" pitchFamily="34" charset="0"/>
              </a:rPr>
              <a:t>April and May are the hottest months but Thai Songkran (Thai New Year) is in the middle of Apr (13 to 16)</a:t>
            </a:r>
          </a:p>
          <a:p>
            <a:pPr algn="just">
              <a:lnSpc>
                <a:spcPct val="150000"/>
              </a:lnSpc>
            </a:pPr>
            <a:endParaRPr lang="en-US" sz="1000" dirty="0">
              <a:solidFill>
                <a:schemeClr val="tx1"/>
              </a:solidFill>
              <a:latin typeface="Century Gothic" panose="020B0502020202020204" pitchFamily="34" charset="0"/>
              <a:cs typeface="Segoe UI" panose="020B0502040204020203" pitchFamily="34" charset="0"/>
            </a:endParaRPr>
          </a:p>
          <a:p>
            <a:pPr algn="just">
              <a:lnSpc>
                <a:spcPct val="150000"/>
              </a:lnSpc>
            </a:pPr>
            <a:r>
              <a:rPr lang="en-US" sz="1600" b="1" dirty="0">
                <a:solidFill>
                  <a:schemeClr val="tx1"/>
                </a:solidFill>
                <a:latin typeface="Century Gothic" panose="020B0502020202020204" pitchFamily="34" charset="0"/>
                <a:cs typeface="Segoe UI" panose="020B0502040204020203" pitchFamily="34" charset="0"/>
              </a:rPr>
              <a:t>Rainy Season: </a:t>
            </a:r>
            <a:r>
              <a:rPr lang="en-US" sz="1600" dirty="0">
                <a:solidFill>
                  <a:schemeClr val="tx1"/>
                </a:solidFill>
                <a:latin typeface="Century Gothic" panose="020B0502020202020204" pitchFamily="34" charset="0"/>
                <a:cs typeface="Segoe UI" panose="020B0502040204020203" pitchFamily="34" charset="0"/>
              </a:rPr>
              <a:t>Jun to September (monsoons)</a:t>
            </a:r>
          </a:p>
        </p:txBody>
      </p:sp>
    </p:spTree>
    <p:extLst>
      <p:ext uri="{BB962C8B-B14F-4D97-AF65-F5344CB8AC3E}">
        <p14:creationId xmlns:p14="http://schemas.microsoft.com/office/powerpoint/2010/main" val="12977690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p:cNvSpPr txBox="1">
            <a:spLocks/>
          </p:cNvSpPr>
          <p:nvPr/>
        </p:nvSpPr>
        <p:spPr bwMode="auto">
          <a:xfrm>
            <a:off x="-4394" y="1396602"/>
            <a:ext cx="1060848"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buFont typeface="Arial" panose="020B0604020202020204" pitchFamily="34" charset="0"/>
              <a:buNone/>
            </a:pPr>
            <a:r>
              <a:rPr lang="en-US" altLang="en-US" sz="1500" b="1" dirty="0">
                <a:solidFill>
                  <a:srgbClr val="FFFFFF"/>
                </a:solidFill>
                <a:latin typeface="Century Gothic" panose="020B0502020202020204" pitchFamily="34" charset="0"/>
              </a:rPr>
              <a:t>4 seater</a:t>
            </a:r>
          </a:p>
        </p:txBody>
      </p:sp>
      <p:sp>
        <p:nvSpPr>
          <p:cNvPr id="14" name="Content Placeholder 2"/>
          <p:cNvSpPr txBox="1">
            <a:spLocks/>
          </p:cNvSpPr>
          <p:nvPr/>
        </p:nvSpPr>
        <p:spPr bwMode="auto">
          <a:xfrm>
            <a:off x="-4394" y="4798813"/>
            <a:ext cx="10287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buFont typeface="Arial" panose="020B0604020202020204" pitchFamily="34" charset="0"/>
              <a:buNone/>
            </a:pPr>
            <a:r>
              <a:rPr lang="en-US" altLang="en-US" sz="1500" b="1" dirty="0">
                <a:solidFill>
                  <a:srgbClr val="FFFFFF"/>
                </a:solidFill>
                <a:latin typeface="Century Gothic" panose="020B0502020202020204" pitchFamily="34" charset="0"/>
              </a:rPr>
              <a:t>16 seater</a:t>
            </a:r>
          </a:p>
        </p:txBody>
      </p:sp>
      <p:sp>
        <p:nvSpPr>
          <p:cNvPr id="15" name="Content Placeholder 2"/>
          <p:cNvSpPr txBox="1">
            <a:spLocks/>
          </p:cNvSpPr>
          <p:nvPr/>
        </p:nvSpPr>
        <p:spPr bwMode="auto">
          <a:xfrm>
            <a:off x="-4394" y="1855588"/>
            <a:ext cx="12573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500" b="1" dirty="0">
                <a:solidFill>
                  <a:srgbClr val="FFFFFF"/>
                </a:solidFill>
                <a:latin typeface="Century Gothic" panose="020B0502020202020204" pitchFamily="34" charset="0"/>
              </a:rPr>
              <a:t>7 seater</a:t>
            </a:r>
          </a:p>
        </p:txBody>
      </p:sp>
      <p:sp>
        <p:nvSpPr>
          <p:cNvPr id="16" name="Content Placeholder 2"/>
          <p:cNvSpPr txBox="1">
            <a:spLocks/>
          </p:cNvSpPr>
          <p:nvPr/>
        </p:nvSpPr>
        <p:spPr>
          <a:xfrm>
            <a:off x="8079583" y="2168137"/>
            <a:ext cx="1143000" cy="400050"/>
          </a:xfrm>
          <a:prstGeom prst="rect">
            <a:avLst/>
          </a:prstGeom>
        </p:spPr>
        <p:txBody>
          <a:bodyPr>
            <a:normAutofit/>
          </a:bodyPr>
          <a:lstStyle/>
          <a:p>
            <a:pPr marL="257175" indent="-257175">
              <a:spcBef>
                <a:spcPct val="20000"/>
              </a:spcBef>
              <a:defRPr/>
            </a:pPr>
            <a:r>
              <a:rPr lang="en-US" sz="1500" b="1" dirty="0">
                <a:solidFill>
                  <a:srgbClr val="FFFFFF"/>
                </a:solidFill>
                <a:latin typeface="Century Gothic" pitchFamily="34" charset="0"/>
              </a:rPr>
              <a:t>29 </a:t>
            </a:r>
            <a:r>
              <a:rPr lang="en-US" sz="1500" b="1" dirty="0" err="1">
                <a:solidFill>
                  <a:srgbClr val="FFFFFF"/>
                </a:solidFill>
                <a:latin typeface="Century Gothic" pitchFamily="34" charset="0"/>
              </a:rPr>
              <a:t>seater</a:t>
            </a:r>
            <a:endParaRPr lang="en-US" sz="1500" b="1" dirty="0">
              <a:solidFill>
                <a:srgbClr val="FFFFFF"/>
              </a:solidFill>
              <a:latin typeface="Century Gothic" pitchFamily="34" charset="0"/>
            </a:endParaRPr>
          </a:p>
        </p:txBody>
      </p:sp>
      <p:sp>
        <p:nvSpPr>
          <p:cNvPr id="17" name="Content Placeholder 2"/>
          <p:cNvSpPr txBox="1">
            <a:spLocks/>
          </p:cNvSpPr>
          <p:nvPr/>
        </p:nvSpPr>
        <p:spPr>
          <a:xfrm>
            <a:off x="4350543" y="4800600"/>
            <a:ext cx="1085850" cy="3429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Font typeface="Arial" panose="020B0604020202020204" pitchFamily="34" charset="0"/>
              <a:buNone/>
            </a:pPr>
            <a:r>
              <a:rPr lang="en-US" altLang="en-US" sz="1500" b="1" dirty="0">
                <a:solidFill>
                  <a:srgbClr val="FFFFFF"/>
                </a:solidFill>
                <a:latin typeface="Century Gothic" panose="020B0502020202020204" pitchFamily="34" charset="0"/>
              </a:rPr>
              <a:t>45 seater</a:t>
            </a:r>
          </a:p>
        </p:txBody>
      </p:sp>
      <p:sp>
        <p:nvSpPr>
          <p:cNvPr id="18" name="Title 1"/>
          <p:cNvSpPr txBox="1">
            <a:spLocks/>
          </p:cNvSpPr>
          <p:nvPr/>
        </p:nvSpPr>
        <p:spPr>
          <a:xfrm>
            <a:off x="3350445" y="-28578"/>
            <a:ext cx="1575022" cy="497304"/>
          </a:xfrm>
          <a:prstGeom prst="rect">
            <a:avLst/>
          </a:prstGeom>
        </p:spPr>
        <p:txBody>
          <a:bodyPr/>
          <a:lstStyle/>
          <a:p>
            <a:pPr algn="ctr">
              <a:defRPr/>
            </a:pPr>
            <a:r>
              <a:rPr lang="en-US" sz="2800" b="1" dirty="0">
                <a:solidFill>
                  <a:srgbClr val="FFFFFF"/>
                </a:solidFill>
                <a:latin typeface="Century Gothic" panose="020B0502020202020204" pitchFamily="34" charset="0"/>
                <a:ea typeface="+mj-ea"/>
                <a:cs typeface="Segoe UI" panose="020B0502040204020203" pitchFamily="34" charset="0"/>
              </a:rPr>
              <a:t>CARS</a:t>
            </a:r>
          </a:p>
        </p:txBody>
      </p:sp>
      <p:pic>
        <p:nvPicPr>
          <p:cNvPr id="19" name="Picture 1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8578"/>
            <a:ext cx="9144000" cy="5143500"/>
          </a:xfrm>
          <a:prstGeom prst="rect">
            <a:avLst/>
          </a:prstGeom>
        </p:spPr>
      </p:pic>
      <p:grpSp>
        <p:nvGrpSpPr>
          <p:cNvPr id="21" name="Group 20"/>
          <p:cNvGrpSpPr/>
          <p:nvPr/>
        </p:nvGrpSpPr>
        <p:grpSpPr>
          <a:xfrm>
            <a:off x="1672264" y="1114234"/>
            <a:ext cx="5799472" cy="2100643"/>
            <a:chOff x="3153142" y="1797407"/>
            <a:chExt cx="5885716" cy="2586800"/>
          </a:xfrm>
        </p:grpSpPr>
        <p:grpSp>
          <p:nvGrpSpPr>
            <p:cNvPr id="22" name="Group 21"/>
            <p:cNvGrpSpPr/>
            <p:nvPr/>
          </p:nvGrpSpPr>
          <p:grpSpPr>
            <a:xfrm>
              <a:off x="3153142" y="2473793"/>
              <a:ext cx="5885716" cy="1910414"/>
              <a:chOff x="3285994" y="2369124"/>
              <a:chExt cx="5885716" cy="1910414"/>
            </a:xfrm>
          </p:grpSpPr>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5994" y="2369124"/>
                <a:ext cx="5620011" cy="1910414"/>
              </a:xfrm>
              <a:prstGeom prst="rect">
                <a:avLst/>
              </a:prstGeom>
              <a:effectLst>
                <a:outerShdw blurRad="50800" dist="38100" dir="8100000" algn="tr" rotWithShape="0">
                  <a:prstClr val="black">
                    <a:alpha val="40000"/>
                  </a:prstClr>
                </a:outerShdw>
              </a:effectLst>
            </p:spPr>
          </p:pic>
          <p:sp>
            <p:nvSpPr>
              <p:cNvPr id="25" name="TextBox 5"/>
              <p:cNvSpPr txBox="1"/>
              <p:nvPr/>
            </p:nvSpPr>
            <p:spPr>
              <a:xfrm>
                <a:off x="7195127" y="3805537"/>
                <a:ext cx="1976583"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ysClr val="window" lastClr="FFFFFF"/>
                    </a:solidFill>
                    <a:effectLst/>
                    <a:uLnTx/>
                    <a:uFillTx/>
                    <a:latin typeface="Calibri" panose="020F0502020204030204"/>
                    <a:ea typeface="+mn-ea"/>
                    <a:cs typeface="+mn-cs"/>
                  </a:rPr>
                  <a:t>for your attention</a:t>
                </a:r>
              </a:p>
            </p:txBody>
          </p:sp>
        </p:gr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9644" y="1797407"/>
              <a:ext cx="2187005" cy="754222"/>
            </a:xfrm>
            <a:prstGeom prst="rect">
              <a:avLst/>
            </a:prstGeom>
          </p:spPr>
        </p:pic>
      </p:grpSp>
      <p:sp>
        <p:nvSpPr>
          <p:cNvPr id="26" name="TextBox 7"/>
          <p:cNvSpPr txBox="1"/>
          <p:nvPr/>
        </p:nvSpPr>
        <p:spPr>
          <a:xfrm>
            <a:off x="1056454" y="4699874"/>
            <a:ext cx="723029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ysClr val="window" lastClr="FFFFFF"/>
                </a:solidFill>
                <a:effectLst/>
                <a:uLnTx/>
                <a:uFillTx/>
                <a:latin typeface="Century Gothic" panose="020B0502020202020204" pitchFamily="34" charset="0"/>
                <a:ea typeface="+mn-ea"/>
                <a:cs typeface="Segoe UI" panose="020B0502040204020203" pitchFamily="34" charset="0"/>
              </a:rPr>
              <a:t>Please contact us for more information</a:t>
            </a:r>
            <a:r>
              <a:rPr kumimoji="0" lang="en-US" sz="18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n-ea"/>
                <a:cs typeface="Segoe UI" panose="020B0502040204020203" pitchFamily="34" charset="0"/>
              </a:rPr>
              <a:t> </a:t>
            </a:r>
            <a:r>
              <a:rPr kumimoji="0" lang="en-US" sz="1800" b="1" i="1" u="none" strike="noStrike" kern="1200" cap="none" spc="0" normalizeH="0" baseline="0" noProof="0" dirty="0">
                <a:ln>
                  <a:noFill/>
                </a:ln>
                <a:solidFill>
                  <a:sysClr val="window" lastClr="FFFFFF"/>
                </a:solidFill>
                <a:effectLst/>
                <a:uLnTx/>
                <a:uFillTx/>
                <a:latin typeface="Century Gothic" panose="020B0502020202020204" pitchFamily="34" charset="0"/>
                <a:ea typeface="+mn-ea"/>
                <a:cs typeface="Segoe UI" panose="020B0502040204020203" pitchFamily="34" charset="0"/>
              </a:rPr>
              <a:t>sale@auroratravel.asia</a:t>
            </a:r>
          </a:p>
        </p:txBody>
      </p:sp>
    </p:spTree>
    <p:extLst>
      <p:ext uri="{BB962C8B-B14F-4D97-AF65-F5344CB8AC3E}">
        <p14:creationId xmlns:p14="http://schemas.microsoft.com/office/powerpoint/2010/main" val="36761951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1026" name="Picture 2" descr="Angkor Thom, Siem Reap, Cambodia ( Campuchia )"/>
          <p:cNvPicPr>
            <a:picLocks noChangeAspect="1" noChangeArrowheads="1"/>
          </p:cNvPicPr>
          <p:nvPr/>
        </p:nvPicPr>
        <p:blipFill rotWithShape="1">
          <a:blip r:embed="rId3">
            <a:extLst>
              <a:ext uri="{28A0092B-C50C-407E-A947-70E740481C1C}">
                <a14:useLocalDpi xmlns:a14="http://schemas.microsoft.com/office/drawing/2010/main" val="0"/>
              </a:ext>
            </a:extLst>
          </a:blip>
          <a:srcRect t="-26" b="16034"/>
          <a:stretch/>
        </p:blipFill>
        <p:spPr bwMode="auto">
          <a:xfrm>
            <a:off x="-118745" y="-45720"/>
            <a:ext cx="9262745" cy="5189220"/>
          </a:xfrm>
          <a:prstGeom prst="rect">
            <a:avLst/>
          </a:prstGeom>
          <a:noFill/>
          <a:extLst>
            <a:ext uri="{909E8E84-426E-40DD-AFC4-6F175D3DCCD1}">
              <a14:hiddenFill xmlns:a14="http://schemas.microsoft.com/office/drawing/2010/main">
                <a:solidFill>
                  <a:srgbClr val="FFFFFF"/>
                </a:solidFill>
              </a14:hiddenFill>
            </a:ext>
          </a:extLst>
        </p:spPr>
      </p:pic>
      <p:sp>
        <p:nvSpPr>
          <p:cNvPr id="430" name="Google Shape;430;p41"/>
          <p:cNvSpPr txBox="1">
            <a:spLocks noGrp="1"/>
          </p:cNvSpPr>
          <p:nvPr>
            <p:ph type="title"/>
          </p:nvPr>
        </p:nvSpPr>
        <p:spPr>
          <a:xfrm>
            <a:off x="0" y="4752384"/>
            <a:ext cx="2463206" cy="391116"/>
          </a:xfrm>
          <a:prstGeom prst="rect">
            <a:avLst/>
          </a:prstGeom>
          <a:noFill/>
        </p:spPr>
        <p:txBody>
          <a:bodyPr spcFirstLastPara="1" wrap="square" lIns="91425" tIns="91425" rIns="91425" bIns="91425" anchor="b" anchorCtr="0">
            <a:noAutofit/>
          </a:bodyPr>
          <a:lstStyle/>
          <a:p>
            <a:pPr algn="ctr"/>
            <a:r>
              <a:rPr lang="en-US" sz="1600" b="1" dirty="0" smtClean="0">
                <a:solidFill>
                  <a:schemeClr val="bg1"/>
                </a:solidFill>
                <a:latin typeface="Century Gothic" panose="020B0502020202020204" pitchFamily="34" charset="0"/>
                <a:cs typeface="Segoe UI" panose="020B0502040204020203" pitchFamily="34" charset="0"/>
              </a:rPr>
              <a:t>ANGKOR THOM TEMPLE</a:t>
            </a:r>
            <a:endParaRPr sz="1600" b="1" dirty="0">
              <a:solidFill>
                <a:schemeClr val="bg1"/>
              </a:solidFill>
              <a:latin typeface="Century Gothic" panose="020B0502020202020204" pitchFamily="34" charset="0"/>
              <a:cs typeface="Segoe UI" panose="020B0502040204020203" pitchFamily="34" charset="0"/>
            </a:endParaRPr>
          </a:p>
        </p:txBody>
      </p:sp>
      <p:pic>
        <p:nvPicPr>
          <p:cNvPr id="10" name="Picture 2" descr="http://www.auroratravel.asia/Content/images/aurora-travel-logo-top-dmc-ann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1113780" cy="381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1494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https://kinhnghiemdulich.biz/wp-content/uploads/2017/07/9b-2.jpg"/>
          <p:cNvPicPr>
            <a:picLocks noChangeAspect="1" noChangeArrowheads="1"/>
          </p:cNvPicPr>
          <p:nvPr/>
        </p:nvPicPr>
        <p:blipFill rotWithShape="1">
          <a:blip r:embed="rId3">
            <a:extLst>
              <a:ext uri="{28A0092B-C50C-407E-A947-70E740481C1C}">
                <a14:useLocalDpi xmlns:a14="http://schemas.microsoft.com/office/drawing/2010/main" val="0"/>
              </a:ext>
            </a:extLst>
          </a:blip>
          <a:srcRect t="7616" b="6327"/>
          <a:stretch/>
        </p:blipFill>
        <p:spPr bwMode="auto">
          <a:xfrm>
            <a:off x="0" y="2"/>
            <a:ext cx="9144000" cy="5231756"/>
          </a:xfrm>
          <a:prstGeom prst="rect">
            <a:avLst/>
          </a:prstGeom>
          <a:noFill/>
          <a:extLst>
            <a:ext uri="{909E8E84-426E-40DD-AFC4-6F175D3DCCD1}">
              <a14:hiddenFill xmlns:a14="http://schemas.microsoft.com/office/drawing/2010/main">
                <a:solidFill>
                  <a:srgbClr val="FFFFFF"/>
                </a:solidFill>
              </a14:hiddenFill>
            </a:ext>
          </a:extLst>
        </p:spPr>
      </p:pic>
      <p:sp>
        <p:nvSpPr>
          <p:cNvPr id="430" name="Google Shape;430;p41"/>
          <p:cNvSpPr txBox="1">
            <a:spLocks noGrp="1"/>
          </p:cNvSpPr>
          <p:nvPr>
            <p:ph type="title"/>
          </p:nvPr>
        </p:nvSpPr>
        <p:spPr>
          <a:xfrm>
            <a:off x="0" y="4793181"/>
            <a:ext cx="2063040" cy="391116"/>
          </a:xfrm>
          <a:prstGeom prst="rect">
            <a:avLst/>
          </a:prstGeom>
          <a:noFill/>
        </p:spPr>
        <p:txBody>
          <a:bodyPr spcFirstLastPara="1" wrap="square" lIns="91425" tIns="91425" rIns="91425" bIns="91425" anchor="b" anchorCtr="0">
            <a:noAutofit/>
          </a:bodyPr>
          <a:lstStyle/>
          <a:p>
            <a:pPr algn="ctr"/>
            <a:r>
              <a:rPr lang="en-US" sz="1600" b="1" dirty="0" smtClean="0">
                <a:solidFill>
                  <a:schemeClr val="bg1"/>
                </a:solidFill>
                <a:latin typeface="Century Gothic" panose="020B0502020202020204" pitchFamily="34" charset="0"/>
                <a:cs typeface="Segoe UI" panose="020B0502040204020203" pitchFamily="34" charset="0"/>
                <a:sym typeface="Arial"/>
              </a:rPr>
              <a:t>TA PROHM TEMPLE</a:t>
            </a:r>
            <a:endParaRPr sz="1600" b="1" dirty="0">
              <a:solidFill>
                <a:schemeClr val="bg1"/>
              </a:solidFill>
              <a:latin typeface="Century Gothic" panose="020B0502020202020204" pitchFamily="34" charset="0"/>
              <a:cs typeface="Segoe UI" panose="020B0502040204020203" pitchFamily="34" charset="0"/>
            </a:endParaRPr>
          </a:p>
        </p:txBody>
      </p:sp>
      <p:pic>
        <p:nvPicPr>
          <p:cNvPr id="10" name="Picture 2" descr="http://www.auroratravel.asia/Content/images/aurora-travel-logo-top-dmc-ann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1113780" cy="381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82050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https://m.justgola.com/media/a/00/0e/61044_og_1.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4"/>
            <a:ext cx="9144000" cy="514417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4804946"/>
            <a:ext cx="4680065" cy="338554"/>
          </a:xfrm>
          <a:prstGeom prst="rect">
            <a:avLst/>
          </a:prstGeom>
          <a:noFill/>
        </p:spPr>
        <p:txBody>
          <a:bodyPr wrap="square" rtlCol="0">
            <a:spAutoFit/>
          </a:bodyPr>
          <a:lstStyle/>
          <a:p>
            <a:r>
              <a:rPr lang="en-US" sz="1600" b="1" dirty="0" smtClean="0">
                <a:solidFill>
                  <a:schemeClr val="bg1"/>
                </a:solidFill>
                <a:latin typeface="Century Gothic" panose="020B0502020202020204" pitchFamily="34" charset="0"/>
                <a:cs typeface="Segoe UI" panose="020B0502040204020203" pitchFamily="34" charset="0"/>
              </a:rPr>
              <a:t>KBAL SPEAN – RIVER OF A THOUSAND LINGAS</a:t>
            </a:r>
            <a:endParaRPr lang="en-US" sz="1600" b="1" dirty="0">
              <a:solidFill>
                <a:schemeClr val="bg1"/>
              </a:solidFill>
              <a:latin typeface="Century Gothic" panose="020B0502020202020204" pitchFamily="34" charset="0"/>
              <a:cs typeface="Segoe UI" panose="020B0502040204020203" pitchFamily="34" charset="0"/>
            </a:endParaRPr>
          </a:p>
        </p:txBody>
      </p:sp>
      <p:pic>
        <p:nvPicPr>
          <p:cNvPr id="8" name="Picture 7"/>
          <p:cNvPicPr>
            <a:picLocks noChangeAspect="1"/>
          </p:cNvPicPr>
          <p:nvPr/>
        </p:nvPicPr>
        <p:blipFill>
          <a:blip r:embed="rId4"/>
          <a:stretch>
            <a:fillRect/>
          </a:stretch>
        </p:blipFill>
        <p:spPr>
          <a:xfrm>
            <a:off x="150471" y="-674"/>
            <a:ext cx="1426588" cy="487722"/>
          </a:xfrm>
          <a:prstGeom prst="rect">
            <a:avLst/>
          </a:prstGeom>
        </p:spPr>
      </p:pic>
    </p:spTree>
    <p:extLst>
      <p:ext uri="{BB962C8B-B14F-4D97-AF65-F5344CB8AC3E}">
        <p14:creationId xmlns:p14="http://schemas.microsoft.com/office/powerpoint/2010/main" val="6349492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428"/>
        <p:cNvGrpSpPr/>
        <p:nvPr/>
      </p:nvGrpSpPr>
      <p:grpSpPr>
        <a:xfrm>
          <a:off x="0" y="0"/>
          <a:ext cx="0" cy="0"/>
          <a:chOff x="0" y="0"/>
          <a:chExt cx="0" cy="0"/>
        </a:xfrm>
      </p:grpSpPr>
      <p:sp>
        <p:nvSpPr>
          <p:cNvPr id="6" name="Google Shape;430;p41"/>
          <p:cNvSpPr txBox="1">
            <a:spLocks noGrp="1"/>
          </p:cNvSpPr>
          <p:nvPr>
            <p:ph type="title"/>
          </p:nvPr>
        </p:nvSpPr>
        <p:spPr>
          <a:xfrm>
            <a:off x="4723576" y="4902841"/>
            <a:ext cx="4817121" cy="371629"/>
          </a:xfrm>
          <a:prstGeom prst="rect">
            <a:avLst/>
          </a:prstGeom>
          <a:noFill/>
          <a:ln>
            <a:noFill/>
          </a:ln>
        </p:spPr>
        <p:txBody>
          <a:bodyPr spcFirstLastPara="1" wrap="square" lIns="91425" tIns="91425" rIns="91425" bIns="91425" anchor="b" anchorCtr="0">
            <a:noAutofit/>
          </a:bodyPr>
          <a:lstStyle/>
          <a:p>
            <a:pPr algn="ctr"/>
            <a:r>
              <a:rPr lang="en-US" sz="2000" dirty="0">
                <a:solidFill>
                  <a:schemeClr val="bg1"/>
                </a:solidFill>
              </a:rPr>
              <a:t>Village-theme dinner at a Khmer village</a:t>
            </a:r>
          </a:p>
        </p:txBody>
      </p:sp>
      <p:sp>
        <p:nvSpPr>
          <p:cNvPr id="8" name="Google Shape;430;p41"/>
          <p:cNvSpPr txBox="1">
            <a:spLocks noGrp="1"/>
          </p:cNvSpPr>
          <p:nvPr>
            <p:ph type="title"/>
          </p:nvPr>
        </p:nvSpPr>
        <p:spPr>
          <a:xfrm>
            <a:off x="15240" y="4891313"/>
            <a:ext cx="4132470" cy="371475"/>
          </a:xfrm>
          <a:prstGeom prst="rect">
            <a:avLst/>
          </a:prstGeom>
          <a:noFill/>
          <a:ln>
            <a:noFill/>
          </a:ln>
        </p:spPr>
        <p:txBody>
          <a:bodyPr spcFirstLastPara="1" wrap="square" lIns="91425" tIns="91425" rIns="91425" bIns="91425" anchor="b" anchorCtr="0">
            <a:noAutofit/>
          </a:bodyPr>
          <a:lstStyle/>
          <a:p>
            <a:pPr algn="ctr"/>
            <a:r>
              <a:rPr lang="en-US" sz="2000" dirty="0">
                <a:solidFill>
                  <a:schemeClr val="bg1"/>
                </a:solidFill>
              </a:rPr>
              <a:t>Blessing ceremony at a local monastery</a:t>
            </a:r>
          </a:p>
        </p:txBody>
      </p:sp>
      <p:pic>
        <p:nvPicPr>
          <p:cNvPr id="11" name="Picture 2" descr="Experience helicopter touring in Siem Reap"/>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 t="13788" r="-283" b="8195"/>
          <a:stretch/>
        </p:blipFill>
        <p:spPr bwMode="auto">
          <a:xfrm>
            <a:off x="1" y="-46299"/>
            <a:ext cx="9225022" cy="522018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www.auroratravel.asia/Content/images/aurora-travel-logo-top-dmc-ann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1113780" cy="3810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40" y="4722036"/>
            <a:ext cx="3599269" cy="338554"/>
          </a:xfrm>
          <a:prstGeom prst="rect">
            <a:avLst/>
          </a:prstGeom>
          <a:noFill/>
        </p:spPr>
        <p:txBody>
          <a:bodyPr wrap="square" rtlCol="0">
            <a:spAutoFit/>
          </a:bodyPr>
          <a:lstStyle/>
          <a:p>
            <a:r>
              <a:rPr lang="en-US" sz="1600" b="1" dirty="0" smtClean="0">
                <a:solidFill>
                  <a:schemeClr val="bg1"/>
                </a:solidFill>
                <a:latin typeface="Century Gothic" panose="020B0502020202020204" pitchFamily="34" charset="0"/>
                <a:cs typeface="Segoe UI" panose="020B0502040204020203" pitchFamily="34" charset="0"/>
              </a:rPr>
              <a:t>FLY OVER ANGKOR BY HELICOPTER</a:t>
            </a:r>
            <a:endParaRPr lang="en-US" sz="1600" b="1" dirty="0">
              <a:solidFill>
                <a:schemeClr val="bg1"/>
              </a:solidFill>
              <a:latin typeface="Century Gothic" panose="020B0502020202020204" pitchFamily="34" charset="0"/>
              <a:cs typeface="Segoe UI" panose="020B0502040204020203" pitchFamily="34" charset="0"/>
            </a:endParaRPr>
          </a:p>
        </p:txBody>
      </p:sp>
    </p:spTree>
    <p:extLst>
      <p:ext uri="{BB962C8B-B14F-4D97-AF65-F5344CB8AC3E}">
        <p14:creationId xmlns:p14="http://schemas.microsoft.com/office/powerpoint/2010/main" val="3386024275"/>
      </p:ext>
    </p:extLst>
  </p:cSld>
  <p:clrMapOvr>
    <a:masterClrMapping/>
  </p:clrMapOvr>
  <p:timing>
    <p:tnLst>
      <p:par>
        <p:cTn id="1" dur="indefinite" restart="never" nodeType="tmRoot"/>
      </p:par>
    </p:tnLst>
  </p:timing>
</p:sld>
</file>

<file path=ppt/theme/theme1.xml><?xml version="1.0" encoding="utf-8"?>
<a:theme xmlns:a="http://schemas.openxmlformats.org/drawingml/2006/main" name="Free Tour Company by Slidesgo">
  <a:themeElements>
    <a:clrScheme name="Simple Light">
      <a:dk1>
        <a:srgbClr val="000000"/>
      </a:dk1>
      <a:lt1>
        <a:srgbClr val="FFFFFF"/>
      </a:lt1>
      <a:dk2>
        <a:srgbClr val="434343"/>
      </a:dk2>
      <a:lt2>
        <a:srgbClr val="EEEEEE"/>
      </a:lt2>
      <a:accent1>
        <a:srgbClr val="6DD6B8"/>
      </a:accent1>
      <a:accent2>
        <a:srgbClr val="434343"/>
      </a:accent2>
      <a:accent3>
        <a:srgbClr val="78909C"/>
      </a:accent3>
      <a:accent4>
        <a:srgbClr val="4C9983"/>
      </a:accent4>
      <a:accent5>
        <a:srgbClr val="FFD966"/>
      </a:accent5>
      <a:accent6>
        <a:srgbClr val="F9CB9C"/>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Free Tour Company by Slidesgo">
  <a:themeElements>
    <a:clrScheme name="Simple Light">
      <a:dk1>
        <a:srgbClr val="000000"/>
      </a:dk1>
      <a:lt1>
        <a:srgbClr val="FFFFFF"/>
      </a:lt1>
      <a:dk2>
        <a:srgbClr val="434343"/>
      </a:dk2>
      <a:lt2>
        <a:srgbClr val="EEEEEE"/>
      </a:lt2>
      <a:accent1>
        <a:srgbClr val="6DD6B8"/>
      </a:accent1>
      <a:accent2>
        <a:srgbClr val="434343"/>
      </a:accent2>
      <a:accent3>
        <a:srgbClr val="78909C"/>
      </a:accent3>
      <a:accent4>
        <a:srgbClr val="4C9983"/>
      </a:accent4>
      <a:accent5>
        <a:srgbClr val="FFD966"/>
      </a:accent5>
      <a:accent6>
        <a:srgbClr val="F9CB9C"/>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Organic</Template>
  <TotalTime>5226</TotalTime>
  <Words>1822</Words>
  <Application>Microsoft Office PowerPoint</Application>
  <PresentationFormat>On-screen Show (16:9)</PresentationFormat>
  <Paragraphs>276</Paragraphs>
  <Slides>51</Slides>
  <Notes>50</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51</vt:i4>
      </vt:variant>
    </vt:vector>
  </HeadingPairs>
  <TitlesOfParts>
    <vt:vector size="61" baseType="lpstr">
      <vt:lpstr>Arial</vt:lpstr>
      <vt:lpstr>DM Sans</vt:lpstr>
      <vt:lpstr>Century Gothic</vt:lpstr>
      <vt:lpstr>Passion One</vt:lpstr>
      <vt:lpstr>Segoe UI</vt:lpstr>
      <vt:lpstr>Calibri</vt:lpstr>
      <vt:lpstr>Permanent Marker</vt:lpstr>
      <vt:lpstr>Wingdings</vt:lpstr>
      <vt:lpstr>Free Tour Company by Slidesgo</vt:lpstr>
      <vt:lpstr>1_Free Tour Company by Slidesgo</vt:lpstr>
      <vt:lpstr>PowerPoint Presentation</vt:lpstr>
      <vt:lpstr>PowerPoint Presentation</vt:lpstr>
      <vt:lpstr>PowerPoint Presentation</vt:lpstr>
      <vt:lpstr>PowerPoint Presentation</vt:lpstr>
      <vt:lpstr>PowerPoint Presentation</vt:lpstr>
      <vt:lpstr>ANGKOR THOM TEMPLE</vt:lpstr>
      <vt:lpstr>PowerPoint Presentation</vt:lpstr>
      <vt:lpstr>PowerPoint Presentation</vt:lpstr>
      <vt:lpstr>Village-theme dinner at a Khmer village</vt:lpstr>
      <vt:lpstr>TONLE SAP LAKE</vt:lpstr>
      <vt:lpstr>Village-theme dinner at a Khmer village</vt:lpstr>
      <vt:lpstr>Village-theme dinner at a Khmer village</vt:lpstr>
      <vt:lpstr>Village-theme dinner at a Khmer village</vt:lpstr>
      <vt:lpstr>Village-theme dinner at a Khmer village</vt:lpstr>
      <vt:lpstr>Village-theme dinner at a Khmer village</vt:lpstr>
      <vt:lpstr>Village-theme dinner at a Khmer village</vt:lpstr>
      <vt:lpstr>Village-theme dinner at a Khmer village</vt:lpstr>
      <vt:lpstr>Village-theme dinner at a Khmer village</vt:lpstr>
      <vt:lpstr>Village-theme dinner at a Khmer village</vt:lpstr>
      <vt:lpstr>PowerPoint Presentation</vt:lpstr>
      <vt:lpstr>PowerPoint Presentation</vt:lpstr>
      <vt:lpstr>PowerPoint Presentation</vt:lpstr>
      <vt:lpstr>PowerPoint Presentation</vt:lpstr>
      <vt:lpstr>PowerPoint Presentation</vt:lpstr>
      <vt:lpstr>PowerPoint Presentation</vt:lpstr>
      <vt:lpstr>Village-theme dinner at a Khmer village</vt:lpstr>
      <vt:lpstr>Village-theme dinner at a Khmer village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FREE TOUR COMPANY</dc:title>
  <dc:creator>SonD</dc:creator>
  <cp:lastModifiedBy>SonD</cp:lastModifiedBy>
  <cp:revision>327</cp:revision>
  <dcterms:modified xsi:type="dcterms:W3CDTF">2021-12-08T08:19:37Z</dcterms:modified>
</cp:coreProperties>
</file>